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393" r:id="rId2"/>
    <p:sldId id="394" r:id="rId3"/>
    <p:sldId id="398" r:id="rId4"/>
    <p:sldId id="381" r:id="rId5"/>
    <p:sldId id="423" r:id="rId6"/>
    <p:sldId id="424" r:id="rId7"/>
    <p:sldId id="364" r:id="rId8"/>
    <p:sldId id="375" r:id="rId9"/>
    <p:sldId id="388" r:id="rId10"/>
    <p:sldId id="391" r:id="rId11"/>
    <p:sldId id="428" r:id="rId12"/>
    <p:sldId id="439" r:id="rId13"/>
    <p:sldId id="442" r:id="rId14"/>
    <p:sldId id="443" r:id="rId15"/>
    <p:sldId id="440" r:id="rId16"/>
    <p:sldId id="438" r:id="rId17"/>
    <p:sldId id="444" r:id="rId18"/>
    <p:sldId id="432" r:id="rId19"/>
    <p:sldId id="422" r:id="rId20"/>
    <p:sldId id="414" r:id="rId21"/>
    <p:sldId id="417" r:id="rId22"/>
    <p:sldId id="410" r:id="rId23"/>
    <p:sldId id="415" r:id="rId24"/>
    <p:sldId id="431" r:id="rId25"/>
    <p:sldId id="408" r:id="rId26"/>
    <p:sldId id="403" r:id="rId27"/>
    <p:sldId id="402" r:id="rId28"/>
    <p:sldId id="406" r:id="rId29"/>
    <p:sldId id="407" r:id="rId30"/>
    <p:sldId id="401" r:id="rId31"/>
    <p:sldId id="405" r:id="rId32"/>
    <p:sldId id="413" r:id="rId33"/>
    <p:sldId id="397" r:id="rId34"/>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race Pavlath" initials="GP [5]" lastIdx="1" clrIdx="6">
    <p:extLst/>
  </p:cmAuthor>
  <p:cmAuthor id="1" name="Julia Booher" initials="JB" lastIdx="1" clrIdx="0">
    <p:extLst/>
  </p:cmAuthor>
  <p:cmAuthor id="2" name="Kim Bruna" initials="KB" lastIdx="3" clrIdx="1">
    <p:extLst/>
  </p:cmAuthor>
  <p:cmAuthor id="3" name="Grace Pavlath" initials="GP" lastIdx="9" clrIdx="2">
    <p:extLst/>
  </p:cmAuthor>
  <p:cmAuthor id="4" name="Grace Pavlath" initials="GP [2]" lastIdx="1" clrIdx="3">
    <p:extLst/>
  </p:cmAuthor>
  <p:cmAuthor id="5" name="Grace Pavlath" initials="GP [3]" lastIdx="1" clrIdx="4">
    <p:extLst/>
  </p:cmAuthor>
  <p:cmAuthor id="6" name="Grace Pavlath" initials="GP [4]"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85CC7"/>
    <a:srgbClr val="485CC6"/>
    <a:srgbClr val="43B02A"/>
    <a:srgbClr val="63666A"/>
    <a:srgbClr val="F1B434"/>
    <a:srgbClr val="9294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77" autoAdjust="0"/>
    <p:restoredTop sz="67683" autoAdjust="0"/>
  </p:normalViewPr>
  <p:slideViewPr>
    <p:cSldViewPr snapToGrid="0">
      <p:cViewPr varScale="1">
        <p:scale>
          <a:sx n="76" d="100"/>
          <a:sy n="76" d="100"/>
        </p:scale>
        <p:origin x="1608" y="200"/>
      </p:cViewPr>
      <p:guideLst>
        <p:guide orient="horz" pos="2880"/>
        <p:guide pos="216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cy Warren" userId="b93ac05d-90ce-4157-90ca-57fc380903fc" providerId="ADAL" clId="{B63533C4-0EC8-40CB-B117-116C556401B8}"/>
    <pc:docChg chg="custSel addSld modSld sldOrd">
      <pc:chgData name="Darcy Warren" userId="b93ac05d-90ce-4157-90ca-57fc380903fc" providerId="ADAL" clId="{B63533C4-0EC8-40CB-B117-116C556401B8}" dt="2018-09-25T19:41:20.368" v="15" actId="478"/>
      <pc:docMkLst>
        <pc:docMk/>
      </pc:docMkLst>
      <pc:sldChg chg="ord">
        <pc:chgData name="Darcy Warren" userId="b93ac05d-90ce-4157-90ca-57fc380903fc" providerId="ADAL" clId="{B63533C4-0EC8-40CB-B117-116C556401B8}" dt="2018-09-25T19:40:49.441" v="13" actId="478"/>
        <pc:sldMkLst>
          <pc:docMk/>
          <pc:sldMk cId="2685392384" sldId="400"/>
        </pc:sldMkLst>
      </pc:sldChg>
      <pc:sldChg chg="ord">
        <pc:chgData name="Darcy Warren" userId="b93ac05d-90ce-4157-90ca-57fc380903fc" providerId="ADAL" clId="{B63533C4-0EC8-40CB-B117-116C556401B8}" dt="2018-09-25T19:40:08.323" v="12" actId="478"/>
        <pc:sldMkLst>
          <pc:docMk/>
          <pc:sldMk cId="880327558" sldId="414"/>
        </pc:sldMkLst>
      </pc:sldChg>
      <pc:sldChg chg="ord">
        <pc:chgData name="Darcy Warren" userId="b93ac05d-90ce-4157-90ca-57fc380903fc" providerId="ADAL" clId="{B63533C4-0EC8-40CB-B117-116C556401B8}" dt="2018-09-25T19:39:55.452" v="11" actId="478"/>
        <pc:sldMkLst>
          <pc:docMk/>
          <pc:sldMk cId="357081278" sldId="415"/>
        </pc:sldMkLst>
      </pc:sldChg>
      <pc:sldChg chg="ord">
        <pc:chgData name="Darcy Warren" userId="b93ac05d-90ce-4157-90ca-57fc380903fc" providerId="ADAL" clId="{B63533C4-0EC8-40CB-B117-116C556401B8}" dt="2018-09-25T19:39:41.853" v="10" actId="478"/>
        <pc:sldMkLst>
          <pc:docMk/>
          <pc:sldMk cId="1239217830" sldId="417"/>
        </pc:sldMkLst>
      </pc:sldChg>
      <pc:sldChg chg="addSp delSp modSp">
        <pc:chgData name="Darcy Warren" userId="b93ac05d-90ce-4157-90ca-57fc380903fc" providerId="ADAL" clId="{B63533C4-0EC8-40CB-B117-116C556401B8}" dt="2018-09-25T19:34:32.006" v="9" actId="478"/>
        <pc:sldMkLst>
          <pc:docMk/>
          <pc:sldMk cId="206949920" sldId="428"/>
        </pc:sldMkLst>
        <pc:spChg chg="mod">
          <ac:chgData name="Darcy Warren" userId="b93ac05d-90ce-4157-90ca-57fc380903fc" providerId="ADAL" clId="{B63533C4-0EC8-40CB-B117-116C556401B8}" dt="2018-09-25T19:33:09.875" v="1" actId="207"/>
          <ac:spMkLst>
            <pc:docMk/>
            <pc:sldMk cId="206949920" sldId="428"/>
            <ac:spMk id="6" creationId="{175C08F7-C1AF-432D-B662-646857F6962A}"/>
          </ac:spMkLst>
        </pc:spChg>
        <pc:graphicFrameChg chg="add del mod modGraphic">
          <ac:chgData name="Darcy Warren" userId="b93ac05d-90ce-4157-90ca-57fc380903fc" providerId="ADAL" clId="{B63533C4-0EC8-40CB-B117-116C556401B8}" dt="2018-09-25T19:34:32.006" v="9" actId="478"/>
          <ac:graphicFrameMkLst>
            <pc:docMk/>
            <pc:sldMk cId="206949920" sldId="428"/>
            <ac:graphicFrameMk id="4" creationId="{1FCBAC09-6093-47E4-B540-CDFFB12B2A68}"/>
          </ac:graphicFrameMkLst>
        </pc:graphicFrameChg>
      </pc:sldChg>
      <pc:sldChg chg="delSp add">
        <pc:chgData name="Darcy Warren" userId="b93ac05d-90ce-4157-90ca-57fc380903fc" providerId="ADAL" clId="{B63533C4-0EC8-40CB-B117-116C556401B8}" dt="2018-09-25T19:41:20.368" v="15" actId="478"/>
        <pc:sldMkLst>
          <pc:docMk/>
          <pc:sldMk cId="923541659" sldId="438"/>
        </pc:sldMkLst>
        <pc:spChg chg="del">
          <ac:chgData name="Darcy Warren" userId="b93ac05d-90ce-4157-90ca-57fc380903fc" providerId="ADAL" clId="{B63533C4-0EC8-40CB-B117-116C556401B8}" dt="2018-09-25T19:41:20.368" v="15" actId="478"/>
          <ac:spMkLst>
            <pc:docMk/>
            <pc:sldMk cId="923541659" sldId="438"/>
            <ac:spMk id="6" creationId="{175C08F7-C1AF-432D-B662-646857F6962A}"/>
          </ac:spMkLst>
        </pc:spChg>
      </pc:sldChg>
    </pc:docChg>
  </pc:docChgLst>
  <pc:docChgLst>
    <pc:chgData name="Darcy Warren" userId="b93ac05d-90ce-4157-90ca-57fc380903fc" providerId="ADAL" clId="{39EDB036-5FE9-491F-A9A4-3B186F49FBE5}"/>
    <pc:docChg chg="custSel addSld delSld modSld">
      <pc:chgData name="Darcy Warren" userId="b93ac05d-90ce-4157-90ca-57fc380903fc" providerId="ADAL" clId="{39EDB036-5FE9-491F-A9A4-3B186F49FBE5}" dt="2018-09-25T21:15:31.395" v="1858" actId="20577"/>
      <pc:docMkLst>
        <pc:docMk/>
      </pc:docMkLst>
      <pc:sldChg chg="addSp modSp">
        <pc:chgData name="Darcy Warren" userId="b93ac05d-90ce-4157-90ca-57fc380903fc" providerId="ADAL" clId="{39EDB036-5FE9-491F-A9A4-3B186F49FBE5}" dt="2018-09-25T21:15:31.395" v="1858" actId="20577"/>
        <pc:sldMkLst>
          <pc:docMk/>
          <pc:sldMk cId="206949920" sldId="428"/>
        </pc:sldMkLst>
        <pc:spChg chg="add mod">
          <ac:chgData name="Darcy Warren" userId="b93ac05d-90ce-4157-90ca-57fc380903fc" providerId="ADAL" clId="{39EDB036-5FE9-491F-A9A4-3B186F49FBE5}" dt="2018-09-25T21:15:31.395" v="1858" actId="20577"/>
          <ac:spMkLst>
            <pc:docMk/>
            <pc:sldMk cId="206949920" sldId="428"/>
            <ac:spMk id="2" creationId="{28FA96D1-F05E-4BAF-A435-9BCFA71E5675}"/>
          </ac:spMkLst>
        </pc:spChg>
        <pc:spChg chg="mod">
          <ac:chgData name="Darcy Warren" userId="b93ac05d-90ce-4157-90ca-57fc380903fc" providerId="ADAL" clId="{39EDB036-5FE9-491F-A9A4-3B186F49FBE5}" dt="2018-09-25T20:10:58.383" v="0" actId="255"/>
          <ac:spMkLst>
            <pc:docMk/>
            <pc:sldMk cId="206949920" sldId="428"/>
            <ac:spMk id="6" creationId="{175C08F7-C1AF-432D-B662-646857F6962A}"/>
          </ac:spMkLst>
        </pc:spChg>
      </pc:sldChg>
      <pc:sldChg chg="del">
        <pc:chgData name="Darcy Warren" userId="b93ac05d-90ce-4157-90ca-57fc380903fc" providerId="ADAL" clId="{39EDB036-5FE9-491F-A9A4-3B186F49FBE5}" dt="2018-09-25T20:27:53.320" v="146" actId="2696"/>
        <pc:sldMkLst>
          <pc:docMk/>
          <pc:sldMk cId="172457540" sldId="433"/>
        </pc:sldMkLst>
      </pc:sldChg>
      <pc:sldChg chg="del">
        <pc:chgData name="Darcy Warren" userId="b93ac05d-90ce-4157-90ca-57fc380903fc" providerId="ADAL" clId="{39EDB036-5FE9-491F-A9A4-3B186F49FBE5}" dt="2018-09-25T20:27:47.922" v="144" actId="2696"/>
        <pc:sldMkLst>
          <pc:docMk/>
          <pc:sldMk cId="2469433460" sldId="436"/>
        </pc:sldMkLst>
      </pc:sldChg>
      <pc:sldChg chg="del">
        <pc:chgData name="Darcy Warren" userId="b93ac05d-90ce-4157-90ca-57fc380903fc" providerId="ADAL" clId="{39EDB036-5FE9-491F-A9A4-3B186F49FBE5}" dt="2018-09-25T20:27:50.545" v="145" actId="2696"/>
        <pc:sldMkLst>
          <pc:docMk/>
          <pc:sldMk cId="3073796290" sldId="437"/>
        </pc:sldMkLst>
      </pc:sldChg>
      <pc:sldChg chg="addSp modSp">
        <pc:chgData name="Darcy Warren" userId="b93ac05d-90ce-4157-90ca-57fc380903fc" providerId="ADAL" clId="{39EDB036-5FE9-491F-A9A4-3B186F49FBE5}" dt="2018-09-25T20:57:08.350" v="974" actId="1076"/>
        <pc:sldMkLst>
          <pc:docMk/>
          <pc:sldMk cId="923541659" sldId="438"/>
        </pc:sldMkLst>
        <pc:spChg chg="add mod">
          <ac:chgData name="Darcy Warren" userId="b93ac05d-90ce-4157-90ca-57fc380903fc" providerId="ADAL" clId="{39EDB036-5FE9-491F-A9A4-3B186F49FBE5}" dt="2018-09-25T20:34:27.069" v="283" actId="113"/>
          <ac:spMkLst>
            <pc:docMk/>
            <pc:sldMk cId="923541659" sldId="438"/>
            <ac:spMk id="2" creationId="{9693DCBC-F2B0-4049-BE92-6CFCC7A8A2E6}"/>
          </ac:spMkLst>
        </pc:spChg>
        <pc:picChg chg="add mod">
          <ac:chgData name="Darcy Warren" userId="b93ac05d-90ce-4157-90ca-57fc380903fc" providerId="ADAL" clId="{39EDB036-5FE9-491F-A9A4-3B186F49FBE5}" dt="2018-09-25T20:57:08.350" v="974" actId="1076"/>
          <ac:picMkLst>
            <pc:docMk/>
            <pc:sldMk cId="923541659" sldId="438"/>
            <ac:picMk id="4" creationId="{5A00C2D2-2577-479D-A60D-B2898FA5DBFF}"/>
          </ac:picMkLst>
        </pc:picChg>
      </pc:sldChg>
      <pc:sldChg chg="modSp add">
        <pc:chgData name="Darcy Warren" userId="b93ac05d-90ce-4157-90ca-57fc380903fc" providerId="ADAL" clId="{39EDB036-5FE9-491F-A9A4-3B186F49FBE5}" dt="2018-09-25T20:39:26.534" v="362" actId="13926"/>
        <pc:sldMkLst>
          <pc:docMk/>
          <pc:sldMk cId="2018459970" sldId="439"/>
        </pc:sldMkLst>
        <pc:spChg chg="mod">
          <ac:chgData name="Darcy Warren" userId="b93ac05d-90ce-4157-90ca-57fc380903fc" providerId="ADAL" clId="{39EDB036-5FE9-491F-A9A4-3B186F49FBE5}" dt="2018-09-25T20:39:26.534" v="362" actId="13926"/>
          <ac:spMkLst>
            <pc:docMk/>
            <pc:sldMk cId="2018459970" sldId="439"/>
            <ac:spMk id="2" creationId="{28FA96D1-F05E-4BAF-A435-9BCFA71E5675}"/>
          </ac:spMkLst>
        </pc:spChg>
      </pc:sldChg>
      <pc:sldChg chg="addSp modSp add modNotesTx">
        <pc:chgData name="Darcy Warren" userId="b93ac05d-90ce-4157-90ca-57fc380903fc" providerId="ADAL" clId="{39EDB036-5FE9-491F-A9A4-3B186F49FBE5}" dt="2018-09-25T21:05:34.389" v="1824" actId="20577"/>
        <pc:sldMkLst>
          <pc:docMk/>
          <pc:sldMk cId="1572710783" sldId="440"/>
        </pc:sldMkLst>
        <pc:spChg chg="mod">
          <ac:chgData name="Darcy Warren" userId="b93ac05d-90ce-4157-90ca-57fc380903fc" providerId="ADAL" clId="{39EDB036-5FE9-491F-A9A4-3B186F49FBE5}" dt="2018-09-25T20:33:19.465" v="216" actId="6549"/>
          <ac:spMkLst>
            <pc:docMk/>
            <pc:sldMk cId="1572710783" sldId="440"/>
            <ac:spMk id="2" creationId="{28FA96D1-F05E-4BAF-A435-9BCFA71E5675}"/>
          </ac:spMkLst>
        </pc:spChg>
        <pc:spChg chg="add mod">
          <ac:chgData name="Darcy Warren" userId="b93ac05d-90ce-4157-90ca-57fc380903fc" providerId="ADAL" clId="{39EDB036-5FE9-491F-A9A4-3B186F49FBE5}" dt="2018-09-25T21:05:34.389" v="1824" actId="20577"/>
          <ac:spMkLst>
            <pc:docMk/>
            <pc:sldMk cId="1572710783" sldId="440"/>
            <ac:spMk id="4" creationId="{8515B3E9-68F1-4D1F-B159-CCF44D468BCE}"/>
          </ac:spMkLst>
        </pc:spChg>
        <pc:spChg chg="mod">
          <ac:chgData name="Darcy Warren" userId="b93ac05d-90ce-4157-90ca-57fc380903fc" providerId="ADAL" clId="{39EDB036-5FE9-491F-A9A4-3B186F49FBE5}" dt="2018-09-25T20:39:46.920" v="364" actId="6549"/>
          <ac:spMkLst>
            <pc:docMk/>
            <pc:sldMk cId="1572710783" sldId="440"/>
            <ac:spMk id="6" creationId="{175C08F7-C1AF-432D-B662-646857F6962A}"/>
          </ac:spMkLst>
        </pc:spChg>
      </pc:sldChg>
      <pc:sldChg chg="add del">
        <pc:chgData name="Darcy Warren" userId="b93ac05d-90ce-4157-90ca-57fc380903fc" providerId="ADAL" clId="{39EDB036-5FE9-491F-A9A4-3B186F49FBE5}" dt="2018-09-25T20:55:19.152" v="970" actId="2696"/>
        <pc:sldMkLst>
          <pc:docMk/>
          <pc:sldMk cId="3562595198" sldId="441"/>
        </pc:sldMkLst>
      </pc:sldChg>
      <pc:sldChg chg="modSp add">
        <pc:chgData name="Darcy Warren" userId="b93ac05d-90ce-4157-90ca-57fc380903fc" providerId="ADAL" clId="{39EDB036-5FE9-491F-A9A4-3B186F49FBE5}" dt="2018-09-25T20:47:34.570" v="575" actId="20577"/>
        <pc:sldMkLst>
          <pc:docMk/>
          <pc:sldMk cId="3909292240" sldId="442"/>
        </pc:sldMkLst>
        <pc:spChg chg="mod">
          <ac:chgData name="Darcy Warren" userId="b93ac05d-90ce-4157-90ca-57fc380903fc" providerId="ADAL" clId="{39EDB036-5FE9-491F-A9A4-3B186F49FBE5}" dt="2018-09-25T20:47:34.570" v="575" actId="20577"/>
          <ac:spMkLst>
            <pc:docMk/>
            <pc:sldMk cId="3909292240" sldId="442"/>
            <ac:spMk id="2" creationId="{28FA96D1-F05E-4BAF-A435-9BCFA71E5675}"/>
          </ac:spMkLst>
        </pc:spChg>
      </pc:sldChg>
      <pc:sldChg chg="modSp add">
        <pc:chgData name="Darcy Warren" userId="b93ac05d-90ce-4157-90ca-57fc380903fc" providerId="ADAL" clId="{39EDB036-5FE9-491F-A9A4-3B186F49FBE5}" dt="2018-09-25T20:55:31.338" v="971" actId="122"/>
        <pc:sldMkLst>
          <pc:docMk/>
          <pc:sldMk cId="2212038144" sldId="443"/>
        </pc:sldMkLst>
        <pc:spChg chg="mod">
          <ac:chgData name="Darcy Warren" userId="b93ac05d-90ce-4157-90ca-57fc380903fc" providerId="ADAL" clId="{39EDB036-5FE9-491F-A9A4-3B186F49FBE5}" dt="2018-09-25T20:55:31.338" v="971" actId="122"/>
          <ac:spMkLst>
            <pc:docMk/>
            <pc:sldMk cId="2212038144" sldId="443"/>
            <ac:spMk id="2" creationId="{28FA96D1-F05E-4BAF-A435-9BCFA71E5675}"/>
          </ac:spMkLst>
        </pc:spChg>
      </pc:sldChg>
      <pc:sldChg chg="addSp delSp modSp add">
        <pc:chgData name="Darcy Warren" userId="b93ac05d-90ce-4157-90ca-57fc380903fc" providerId="ADAL" clId="{39EDB036-5FE9-491F-A9A4-3B186F49FBE5}" dt="2018-09-25T21:04:30.660" v="1812" actId="255"/>
        <pc:sldMkLst>
          <pc:docMk/>
          <pc:sldMk cId="412779456" sldId="444"/>
        </pc:sldMkLst>
        <pc:spChg chg="mod">
          <ac:chgData name="Darcy Warren" userId="b93ac05d-90ce-4157-90ca-57fc380903fc" providerId="ADAL" clId="{39EDB036-5FE9-491F-A9A4-3B186F49FBE5}" dt="2018-09-25T21:03:50.228" v="1696" actId="20577"/>
          <ac:spMkLst>
            <pc:docMk/>
            <pc:sldMk cId="412779456" sldId="444"/>
            <ac:spMk id="2" creationId="{9693DCBC-F2B0-4049-BE92-6CFCC7A8A2E6}"/>
          </ac:spMkLst>
        </pc:spChg>
        <pc:spChg chg="add mod">
          <ac:chgData name="Darcy Warren" userId="b93ac05d-90ce-4157-90ca-57fc380903fc" providerId="ADAL" clId="{39EDB036-5FE9-491F-A9A4-3B186F49FBE5}" dt="2018-09-25T21:04:30.660" v="1812" actId="255"/>
          <ac:spMkLst>
            <pc:docMk/>
            <pc:sldMk cId="412779456" sldId="444"/>
            <ac:spMk id="3" creationId="{4C4D2D9B-52B2-462F-A11C-E18671990728}"/>
          </ac:spMkLst>
        </pc:spChg>
        <pc:picChg chg="del">
          <ac:chgData name="Darcy Warren" userId="b93ac05d-90ce-4157-90ca-57fc380903fc" providerId="ADAL" clId="{39EDB036-5FE9-491F-A9A4-3B186F49FBE5}" dt="2018-09-25T21:03:36.721" v="1649" actId="478"/>
          <ac:picMkLst>
            <pc:docMk/>
            <pc:sldMk cId="412779456" sldId="444"/>
            <ac:picMk id="4" creationId="{5A00C2D2-2577-479D-A60D-B2898FA5DBFF}"/>
          </ac:picMkLst>
        </pc:picChg>
      </pc:sldChg>
      <pc:sldChg chg="modSp add del">
        <pc:chgData name="Darcy Warren" userId="b93ac05d-90ce-4157-90ca-57fc380903fc" providerId="ADAL" clId="{39EDB036-5FE9-491F-A9A4-3B186F49FBE5}" dt="2018-09-25T20:55:13.498" v="969" actId="2696"/>
        <pc:sldMkLst>
          <pc:docMk/>
          <pc:sldMk cId="1135635593" sldId="444"/>
        </pc:sldMkLst>
        <pc:spChg chg="mod">
          <ac:chgData name="Darcy Warren" userId="b93ac05d-90ce-4157-90ca-57fc380903fc" providerId="ADAL" clId="{39EDB036-5FE9-491F-A9A4-3B186F49FBE5}" dt="2018-09-25T20:53:44.560" v="927" actId="20577"/>
          <ac:spMkLst>
            <pc:docMk/>
            <pc:sldMk cId="1135635593" sldId="444"/>
            <ac:spMk id="2" creationId="{28FA96D1-F05E-4BAF-A435-9BCFA71E567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C9856B-97E2-9D4D-BB25-A0C1DC164EE9}" type="doc">
      <dgm:prSet loTypeId="urn:microsoft.com/office/officeart/2008/layout/VerticalCurvedList" loCatId="process" qsTypeId="urn:microsoft.com/office/officeart/2005/8/quickstyle/simple4" qsCatId="simple" csTypeId="urn:microsoft.com/office/officeart/2005/8/colors/accent1_2" csCatId="accent1" phldr="1"/>
      <dgm:spPr/>
      <dgm:t>
        <a:bodyPr/>
        <a:lstStyle/>
        <a:p>
          <a:endParaRPr lang="en-US"/>
        </a:p>
      </dgm:t>
    </dgm:pt>
    <dgm:pt modelId="{8E35D8A0-435D-CA47-8A05-8E764735A375}">
      <dgm:prSet phldrT="[Text]" custT="1"/>
      <dgm:spPr>
        <a:solidFill>
          <a:srgbClr val="485CC7"/>
        </a:solidFill>
        <a:ln>
          <a:noFill/>
        </a:ln>
        <a:effectLst/>
      </dgm:spPr>
      <dgm:t>
        <a:bodyPr/>
        <a:lstStyle/>
        <a:p>
          <a:r>
            <a:rPr lang="en-US" sz="2400" dirty="0">
              <a:solidFill>
                <a:schemeClr val="bg1"/>
              </a:solidFill>
              <a:latin typeface="Arial Rounded MT Bold" charset="0"/>
              <a:ea typeface="Arial Rounded MT Bold" charset="0"/>
              <a:cs typeface="Arial Rounded MT Bold" charset="0"/>
            </a:rPr>
            <a:t>Record number of clinical trials underway</a:t>
          </a:r>
          <a:endParaRPr lang="en-US" sz="2400" dirty="0"/>
        </a:p>
      </dgm:t>
    </dgm:pt>
    <dgm:pt modelId="{1EB1A256-2C9E-DC4B-9A9B-1F1907AD5206}" type="parTrans" cxnId="{48F3DD2E-0084-F44C-86D7-E75461B9C418}">
      <dgm:prSet/>
      <dgm:spPr/>
      <dgm:t>
        <a:bodyPr/>
        <a:lstStyle/>
        <a:p>
          <a:endParaRPr lang="en-US"/>
        </a:p>
      </dgm:t>
    </dgm:pt>
    <dgm:pt modelId="{F6B38038-E4EE-AB48-8F99-E7CDD64E85D0}" type="sibTrans" cxnId="{48F3DD2E-0084-F44C-86D7-E75461B9C418}">
      <dgm:prSet/>
      <dgm:spPr>
        <a:ln>
          <a:noFill/>
        </a:ln>
      </dgm:spPr>
      <dgm:t>
        <a:bodyPr/>
        <a:lstStyle/>
        <a:p>
          <a:endParaRPr lang="en-US"/>
        </a:p>
      </dgm:t>
    </dgm:pt>
    <dgm:pt modelId="{C076F06C-47D9-5E44-9F39-80A8FCF1152D}">
      <dgm:prSet custT="1"/>
      <dgm:spPr>
        <a:solidFill>
          <a:srgbClr val="485CC7"/>
        </a:solidFill>
        <a:ln>
          <a:noFill/>
        </a:ln>
        <a:effectLst/>
      </dgm:spPr>
      <dgm:t>
        <a:bodyPr/>
        <a:lstStyle/>
        <a:p>
          <a:r>
            <a:rPr lang="en-US" sz="2000" dirty="0">
              <a:latin typeface="Arial Rounded MT Bold" charset="0"/>
              <a:ea typeface="Arial Rounded MT Bold" charset="0"/>
              <a:cs typeface="Arial Rounded MT Bold" charset="0"/>
            </a:rPr>
            <a:t>New national MDA</a:t>
          </a:r>
          <a:r>
            <a:rPr lang="en-US" sz="2000" baseline="0" dirty="0">
              <a:latin typeface="Arial Rounded MT Bold" charset="0"/>
              <a:ea typeface="Arial Rounded MT Bold" charset="0"/>
              <a:cs typeface="Arial Rounded MT Bold" charset="0"/>
            </a:rPr>
            <a:t> R</a:t>
          </a:r>
          <a:r>
            <a:rPr lang="en-US" sz="2000" dirty="0">
              <a:latin typeface="Arial Rounded MT Bold" charset="0"/>
              <a:ea typeface="Arial Rounded MT Bold" charset="0"/>
              <a:cs typeface="Arial Rounded MT Bold" charset="0"/>
            </a:rPr>
            <a:t>esource Center opens with 800</a:t>
          </a:r>
          <a:r>
            <a:rPr lang="en-US" sz="2000" baseline="0" dirty="0">
              <a:latin typeface="Arial Rounded MT Bold" charset="0"/>
              <a:ea typeface="Arial Rounded MT Bold" charset="0"/>
              <a:cs typeface="Arial Rounded MT Bold" charset="0"/>
            </a:rPr>
            <a:t> number</a:t>
          </a:r>
          <a:r>
            <a:rPr lang="en-US" sz="2000" dirty="0">
              <a:latin typeface="Arial Rounded MT Bold" charset="0"/>
              <a:ea typeface="Arial Rounded MT Bold" charset="0"/>
              <a:cs typeface="Arial Rounded MT Bold" charset="0"/>
            </a:rPr>
            <a:t> and online resources</a:t>
          </a:r>
        </a:p>
      </dgm:t>
    </dgm:pt>
    <dgm:pt modelId="{CC1D9CA1-FD90-D84E-BDC1-27AA577A186B}" type="parTrans" cxnId="{5B6B259B-F368-264F-A182-2E3F32CBE208}">
      <dgm:prSet/>
      <dgm:spPr/>
      <dgm:t>
        <a:bodyPr/>
        <a:lstStyle/>
        <a:p>
          <a:endParaRPr lang="en-US"/>
        </a:p>
      </dgm:t>
    </dgm:pt>
    <dgm:pt modelId="{7B5F58A7-63F7-8B40-972B-CE97D7CDD3AA}" type="sibTrans" cxnId="{5B6B259B-F368-264F-A182-2E3F32CBE208}">
      <dgm:prSet/>
      <dgm:spPr/>
      <dgm:t>
        <a:bodyPr/>
        <a:lstStyle/>
        <a:p>
          <a:endParaRPr lang="en-US"/>
        </a:p>
      </dgm:t>
    </dgm:pt>
    <dgm:pt modelId="{102FC550-1F13-CC4F-9323-50E71BD3F725}" type="pres">
      <dgm:prSet presAssocID="{92C9856B-97E2-9D4D-BB25-A0C1DC164EE9}" presName="Name0" presStyleCnt="0">
        <dgm:presLayoutVars>
          <dgm:chMax val="7"/>
          <dgm:chPref val="7"/>
          <dgm:dir/>
        </dgm:presLayoutVars>
      </dgm:prSet>
      <dgm:spPr/>
    </dgm:pt>
    <dgm:pt modelId="{542D1813-4AC3-7D42-A2FB-2BA4D6B0BCD3}" type="pres">
      <dgm:prSet presAssocID="{92C9856B-97E2-9D4D-BB25-A0C1DC164EE9}" presName="Name1" presStyleCnt="0"/>
      <dgm:spPr/>
    </dgm:pt>
    <dgm:pt modelId="{12220B41-3936-9646-9006-D5BF03447D75}" type="pres">
      <dgm:prSet presAssocID="{92C9856B-97E2-9D4D-BB25-A0C1DC164EE9}" presName="cycle" presStyleCnt="0"/>
      <dgm:spPr/>
    </dgm:pt>
    <dgm:pt modelId="{564F092A-3977-7342-8679-3F4E4A2378B0}" type="pres">
      <dgm:prSet presAssocID="{92C9856B-97E2-9D4D-BB25-A0C1DC164EE9}" presName="srcNode" presStyleLbl="node1" presStyleIdx="0" presStyleCnt="2"/>
      <dgm:spPr/>
    </dgm:pt>
    <dgm:pt modelId="{C7C53CAC-2282-5C4D-AC3E-798C59F24570}" type="pres">
      <dgm:prSet presAssocID="{92C9856B-97E2-9D4D-BB25-A0C1DC164EE9}" presName="conn" presStyleLbl="parChTrans1D2" presStyleIdx="0" presStyleCnt="1"/>
      <dgm:spPr/>
    </dgm:pt>
    <dgm:pt modelId="{A1F7A32F-3312-B945-820D-C60D0AE0CD6C}" type="pres">
      <dgm:prSet presAssocID="{92C9856B-97E2-9D4D-BB25-A0C1DC164EE9}" presName="extraNode" presStyleLbl="node1" presStyleIdx="0" presStyleCnt="2"/>
      <dgm:spPr/>
    </dgm:pt>
    <dgm:pt modelId="{478F9129-AC07-E248-A374-F7124777A8AB}" type="pres">
      <dgm:prSet presAssocID="{92C9856B-97E2-9D4D-BB25-A0C1DC164EE9}" presName="dstNode" presStyleLbl="node1" presStyleIdx="0" presStyleCnt="2"/>
      <dgm:spPr/>
    </dgm:pt>
    <dgm:pt modelId="{0B40013B-D267-7843-B854-F5B4975FE88E}" type="pres">
      <dgm:prSet presAssocID="{8E35D8A0-435D-CA47-8A05-8E764735A375}" presName="text_1" presStyleLbl="node1" presStyleIdx="0" presStyleCnt="2">
        <dgm:presLayoutVars>
          <dgm:bulletEnabled val="1"/>
        </dgm:presLayoutVars>
      </dgm:prSet>
      <dgm:spPr/>
    </dgm:pt>
    <dgm:pt modelId="{A9305079-F8D0-0C49-AA14-9A1BDB96EF85}" type="pres">
      <dgm:prSet presAssocID="{8E35D8A0-435D-CA47-8A05-8E764735A375}" presName="accent_1" presStyleCnt="0"/>
      <dgm:spPr/>
    </dgm:pt>
    <dgm:pt modelId="{5CF89ADF-F31D-F446-AE52-052737271F1D}" type="pres">
      <dgm:prSet presAssocID="{8E35D8A0-435D-CA47-8A05-8E764735A375}" presName="accentRepeatNode" presStyleLbl="solidFgAcc1" presStyleIdx="0" presStyleCnt="2"/>
      <dgm:spPr>
        <a:solidFill>
          <a:srgbClr val="F1B434"/>
        </a:solidFill>
        <a:ln>
          <a:noFill/>
        </a:ln>
      </dgm:spPr>
    </dgm:pt>
    <dgm:pt modelId="{21A5CCA1-52F4-4AE7-9E5F-57AE20DACCC7}" type="pres">
      <dgm:prSet presAssocID="{C076F06C-47D9-5E44-9F39-80A8FCF1152D}" presName="text_2" presStyleLbl="node1" presStyleIdx="1" presStyleCnt="2">
        <dgm:presLayoutVars>
          <dgm:bulletEnabled val="1"/>
        </dgm:presLayoutVars>
      </dgm:prSet>
      <dgm:spPr/>
    </dgm:pt>
    <dgm:pt modelId="{08CD04ED-F9CE-4150-904B-E2631CCC15DF}" type="pres">
      <dgm:prSet presAssocID="{C076F06C-47D9-5E44-9F39-80A8FCF1152D}" presName="accent_2" presStyleCnt="0"/>
      <dgm:spPr/>
    </dgm:pt>
    <dgm:pt modelId="{B809B13B-A1AF-D946-A460-B806854B4F5C}" type="pres">
      <dgm:prSet presAssocID="{C076F06C-47D9-5E44-9F39-80A8FCF1152D}" presName="accentRepeatNode" presStyleLbl="solidFgAcc1" presStyleIdx="1" presStyleCnt="2" custLinFactNeighborX="1226"/>
      <dgm:spPr>
        <a:solidFill>
          <a:srgbClr val="F1B434"/>
        </a:solidFill>
        <a:ln>
          <a:noFill/>
        </a:ln>
      </dgm:spPr>
    </dgm:pt>
  </dgm:ptLst>
  <dgm:cxnLst>
    <dgm:cxn modelId="{48F3DD2E-0084-F44C-86D7-E75461B9C418}" srcId="{92C9856B-97E2-9D4D-BB25-A0C1DC164EE9}" destId="{8E35D8A0-435D-CA47-8A05-8E764735A375}" srcOrd="0" destOrd="0" parTransId="{1EB1A256-2C9E-DC4B-9A9B-1F1907AD5206}" sibTransId="{F6B38038-E4EE-AB48-8F99-E7CDD64E85D0}"/>
    <dgm:cxn modelId="{2297574D-EF92-4D17-903C-374A8333E3EC}" type="presOf" srcId="{8E35D8A0-435D-CA47-8A05-8E764735A375}" destId="{0B40013B-D267-7843-B854-F5B4975FE88E}" srcOrd="0" destOrd="0" presId="urn:microsoft.com/office/officeart/2008/layout/VerticalCurvedList"/>
    <dgm:cxn modelId="{62081F70-A5AC-450E-84F8-BC45258F88E4}" type="presOf" srcId="{C076F06C-47D9-5E44-9F39-80A8FCF1152D}" destId="{21A5CCA1-52F4-4AE7-9E5F-57AE20DACCC7}" srcOrd="0" destOrd="0" presId="urn:microsoft.com/office/officeart/2008/layout/VerticalCurvedList"/>
    <dgm:cxn modelId="{15E9D78A-DCF6-41C4-8A54-10ACCEB95EE0}" type="presOf" srcId="{F6B38038-E4EE-AB48-8F99-E7CDD64E85D0}" destId="{C7C53CAC-2282-5C4D-AC3E-798C59F24570}" srcOrd="0" destOrd="0" presId="urn:microsoft.com/office/officeart/2008/layout/VerticalCurvedList"/>
    <dgm:cxn modelId="{5B6B259B-F368-264F-A182-2E3F32CBE208}" srcId="{92C9856B-97E2-9D4D-BB25-A0C1DC164EE9}" destId="{C076F06C-47D9-5E44-9F39-80A8FCF1152D}" srcOrd="1" destOrd="0" parTransId="{CC1D9CA1-FD90-D84E-BDC1-27AA577A186B}" sibTransId="{7B5F58A7-63F7-8B40-972B-CE97D7CDD3AA}"/>
    <dgm:cxn modelId="{FF5908C6-8409-4FD7-9773-C4453E18ADA4}" type="presOf" srcId="{92C9856B-97E2-9D4D-BB25-A0C1DC164EE9}" destId="{102FC550-1F13-CC4F-9323-50E71BD3F725}" srcOrd="0" destOrd="0" presId="urn:microsoft.com/office/officeart/2008/layout/VerticalCurvedList"/>
    <dgm:cxn modelId="{C63E0627-9ABA-40C8-884B-A566D7C0C94A}" type="presParOf" srcId="{102FC550-1F13-CC4F-9323-50E71BD3F725}" destId="{542D1813-4AC3-7D42-A2FB-2BA4D6B0BCD3}" srcOrd="0" destOrd="0" presId="urn:microsoft.com/office/officeart/2008/layout/VerticalCurvedList"/>
    <dgm:cxn modelId="{3369AD2D-C6AE-4899-9907-888E0C357871}" type="presParOf" srcId="{542D1813-4AC3-7D42-A2FB-2BA4D6B0BCD3}" destId="{12220B41-3936-9646-9006-D5BF03447D75}" srcOrd="0" destOrd="0" presId="urn:microsoft.com/office/officeart/2008/layout/VerticalCurvedList"/>
    <dgm:cxn modelId="{63952FA8-6E86-4901-A489-31021954F4BB}" type="presParOf" srcId="{12220B41-3936-9646-9006-D5BF03447D75}" destId="{564F092A-3977-7342-8679-3F4E4A2378B0}" srcOrd="0" destOrd="0" presId="urn:microsoft.com/office/officeart/2008/layout/VerticalCurvedList"/>
    <dgm:cxn modelId="{35105D5A-474F-4713-A2C3-B4C4E650497F}" type="presParOf" srcId="{12220B41-3936-9646-9006-D5BF03447D75}" destId="{C7C53CAC-2282-5C4D-AC3E-798C59F24570}" srcOrd="1" destOrd="0" presId="urn:microsoft.com/office/officeart/2008/layout/VerticalCurvedList"/>
    <dgm:cxn modelId="{A97516D3-A437-407B-9D2A-D98B3A6C9678}" type="presParOf" srcId="{12220B41-3936-9646-9006-D5BF03447D75}" destId="{A1F7A32F-3312-B945-820D-C60D0AE0CD6C}" srcOrd="2" destOrd="0" presId="urn:microsoft.com/office/officeart/2008/layout/VerticalCurvedList"/>
    <dgm:cxn modelId="{5F85B485-289D-49DB-B336-AB6D42E53EA7}" type="presParOf" srcId="{12220B41-3936-9646-9006-D5BF03447D75}" destId="{478F9129-AC07-E248-A374-F7124777A8AB}" srcOrd="3" destOrd="0" presId="urn:microsoft.com/office/officeart/2008/layout/VerticalCurvedList"/>
    <dgm:cxn modelId="{E686E892-149A-4490-8B45-3D7B3F149B08}" type="presParOf" srcId="{542D1813-4AC3-7D42-A2FB-2BA4D6B0BCD3}" destId="{0B40013B-D267-7843-B854-F5B4975FE88E}" srcOrd="1" destOrd="0" presId="urn:microsoft.com/office/officeart/2008/layout/VerticalCurvedList"/>
    <dgm:cxn modelId="{109D3A1B-E611-4D0D-B84E-385D4E4D7446}" type="presParOf" srcId="{542D1813-4AC3-7D42-A2FB-2BA4D6B0BCD3}" destId="{A9305079-F8D0-0C49-AA14-9A1BDB96EF85}" srcOrd="2" destOrd="0" presId="urn:microsoft.com/office/officeart/2008/layout/VerticalCurvedList"/>
    <dgm:cxn modelId="{37904274-0526-4145-A57E-262A043891F5}" type="presParOf" srcId="{A9305079-F8D0-0C49-AA14-9A1BDB96EF85}" destId="{5CF89ADF-F31D-F446-AE52-052737271F1D}" srcOrd="0" destOrd="0" presId="urn:microsoft.com/office/officeart/2008/layout/VerticalCurvedList"/>
    <dgm:cxn modelId="{F6F4C272-7B4A-464A-85FD-773B69D3238A}" type="presParOf" srcId="{542D1813-4AC3-7D42-A2FB-2BA4D6B0BCD3}" destId="{21A5CCA1-52F4-4AE7-9E5F-57AE20DACCC7}" srcOrd="3" destOrd="0" presId="urn:microsoft.com/office/officeart/2008/layout/VerticalCurvedList"/>
    <dgm:cxn modelId="{9BA4C38F-8D4F-4968-A110-6A27905D84EB}" type="presParOf" srcId="{542D1813-4AC3-7D42-A2FB-2BA4D6B0BCD3}" destId="{08CD04ED-F9CE-4150-904B-E2631CCC15DF}" srcOrd="4" destOrd="0" presId="urn:microsoft.com/office/officeart/2008/layout/VerticalCurvedList"/>
    <dgm:cxn modelId="{485AB09C-5E5F-4D79-A759-D258EC62C9B7}" type="presParOf" srcId="{08CD04ED-F9CE-4150-904B-E2631CCC15DF}" destId="{B809B13B-A1AF-D946-A460-B806854B4F5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C9856B-97E2-9D4D-BB25-A0C1DC164EE9}" type="doc">
      <dgm:prSet loTypeId="urn:microsoft.com/office/officeart/2008/layout/VerticalCurvedList" loCatId="process" qsTypeId="urn:microsoft.com/office/officeart/2005/8/quickstyle/simple4" qsCatId="simple" csTypeId="urn:microsoft.com/office/officeart/2005/8/colors/accent1_2" csCatId="accent1" phldr="1"/>
      <dgm:spPr/>
      <dgm:t>
        <a:bodyPr/>
        <a:lstStyle/>
        <a:p>
          <a:endParaRPr lang="en-US"/>
        </a:p>
      </dgm:t>
    </dgm:pt>
    <dgm:pt modelId="{53D384A4-7EB9-FE4E-B322-D0D4E8C0B044}">
      <dgm:prSet phldrT="[Text]" custT="1"/>
      <dgm:spPr>
        <a:solidFill>
          <a:srgbClr val="485CC7"/>
        </a:solidFill>
        <a:ln>
          <a:noFill/>
        </a:ln>
        <a:effectLst/>
      </dgm:spPr>
      <dgm:t>
        <a:bodyPr/>
        <a:lstStyle/>
        <a:p>
          <a:r>
            <a:rPr lang="en-US" sz="2800" dirty="0">
              <a:solidFill>
                <a:schemeClr val="bg1"/>
              </a:solidFill>
              <a:latin typeface="Arial Rounded MT Bold" charset="0"/>
              <a:ea typeface="Arial Rounded MT Bold" charset="0"/>
              <a:cs typeface="Arial Rounded MT Bold" charset="0"/>
            </a:rPr>
            <a:t>Annual MDA summer camp sessions serving 3,800 kids each year</a:t>
          </a:r>
          <a:endParaRPr lang="en-US" sz="2800" dirty="0"/>
        </a:p>
      </dgm:t>
    </dgm:pt>
    <dgm:pt modelId="{9AC41671-AB06-5D46-93C6-B7A2A25A8286}" type="parTrans" cxnId="{B0F9F91B-C607-7548-964F-D9ECB2419D7B}">
      <dgm:prSet/>
      <dgm:spPr/>
      <dgm:t>
        <a:bodyPr/>
        <a:lstStyle/>
        <a:p>
          <a:endParaRPr lang="en-US"/>
        </a:p>
      </dgm:t>
    </dgm:pt>
    <dgm:pt modelId="{B2153395-4F99-474F-A761-631A731BFB95}" type="sibTrans" cxnId="{B0F9F91B-C607-7548-964F-D9ECB2419D7B}">
      <dgm:prSet/>
      <dgm:spPr/>
      <dgm:t>
        <a:bodyPr/>
        <a:lstStyle/>
        <a:p>
          <a:endParaRPr lang="en-US"/>
        </a:p>
      </dgm:t>
    </dgm:pt>
    <dgm:pt modelId="{3F29C2A1-02FB-A94E-9534-71979320F51D}">
      <dgm:prSet custT="1"/>
      <dgm:spPr>
        <a:solidFill>
          <a:srgbClr val="485CC7"/>
        </a:solidFill>
        <a:ln>
          <a:noFill/>
        </a:ln>
        <a:effectLst/>
      </dgm:spPr>
      <dgm:t>
        <a:bodyPr/>
        <a:lstStyle/>
        <a:p>
          <a:r>
            <a:rPr lang="en-US" sz="2400" dirty="0">
              <a:latin typeface="Arial Rounded MT Bold" charset="0"/>
              <a:ea typeface="Arial Rounded MT Bold" charset="0"/>
              <a:cs typeface="Arial Rounded MT Bold" charset="0"/>
            </a:rPr>
            <a:t>The Smithsonian Museum of History features MDA as part of the History of Philanthropy and Giving exhibit  </a:t>
          </a:r>
        </a:p>
      </dgm:t>
    </dgm:pt>
    <dgm:pt modelId="{8DD6BEDE-3506-C940-8F2A-D1C8AAF47AC6}" type="sibTrans" cxnId="{EC4AB52F-E4C4-CB43-9C6A-C8C8861CE60A}">
      <dgm:prSet/>
      <dgm:spPr/>
      <dgm:t>
        <a:bodyPr/>
        <a:lstStyle/>
        <a:p>
          <a:endParaRPr lang="en-US"/>
        </a:p>
      </dgm:t>
    </dgm:pt>
    <dgm:pt modelId="{4830C0E8-A4CD-7F49-A700-9603B90EA4AF}" type="parTrans" cxnId="{EC4AB52F-E4C4-CB43-9C6A-C8C8861CE60A}">
      <dgm:prSet/>
      <dgm:spPr/>
      <dgm:t>
        <a:bodyPr/>
        <a:lstStyle/>
        <a:p>
          <a:endParaRPr lang="en-US"/>
        </a:p>
      </dgm:t>
    </dgm:pt>
    <dgm:pt modelId="{102FC550-1F13-CC4F-9323-50E71BD3F725}" type="pres">
      <dgm:prSet presAssocID="{92C9856B-97E2-9D4D-BB25-A0C1DC164EE9}" presName="Name0" presStyleCnt="0">
        <dgm:presLayoutVars>
          <dgm:chMax val="7"/>
          <dgm:chPref val="7"/>
          <dgm:dir/>
        </dgm:presLayoutVars>
      </dgm:prSet>
      <dgm:spPr/>
    </dgm:pt>
    <dgm:pt modelId="{542D1813-4AC3-7D42-A2FB-2BA4D6B0BCD3}" type="pres">
      <dgm:prSet presAssocID="{92C9856B-97E2-9D4D-BB25-A0C1DC164EE9}" presName="Name1" presStyleCnt="0"/>
      <dgm:spPr/>
    </dgm:pt>
    <dgm:pt modelId="{12220B41-3936-9646-9006-D5BF03447D75}" type="pres">
      <dgm:prSet presAssocID="{92C9856B-97E2-9D4D-BB25-A0C1DC164EE9}" presName="cycle" presStyleCnt="0"/>
      <dgm:spPr/>
    </dgm:pt>
    <dgm:pt modelId="{564F092A-3977-7342-8679-3F4E4A2378B0}" type="pres">
      <dgm:prSet presAssocID="{92C9856B-97E2-9D4D-BB25-A0C1DC164EE9}" presName="srcNode" presStyleLbl="node1" presStyleIdx="0" presStyleCnt="2"/>
      <dgm:spPr/>
    </dgm:pt>
    <dgm:pt modelId="{C7C53CAC-2282-5C4D-AC3E-798C59F24570}" type="pres">
      <dgm:prSet presAssocID="{92C9856B-97E2-9D4D-BB25-A0C1DC164EE9}" presName="conn" presStyleLbl="parChTrans1D2" presStyleIdx="0" presStyleCnt="1"/>
      <dgm:spPr/>
    </dgm:pt>
    <dgm:pt modelId="{A1F7A32F-3312-B945-820D-C60D0AE0CD6C}" type="pres">
      <dgm:prSet presAssocID="{92C9856B-97E2-9D4D-BB25-A0C1DC164EE9}" presName="extraNode" presStyleLbl="node1" presStyleIdx="0" presStyleCnt="2"/>
      <dgm:spPr/>
    </dgm:pt>
    <dgm:pt modelId="{478F9129-AC07-E248-A374-F7124777A8AB}" type="pres">
      <dgm:prSet presAssocID="{92C9856B-97E2-9D4D-BB25-A0C1DC164EE9}" presName="dstNode" presStyleLbl="node1" presStyleIdx="0" presStyleCnt="2"/>
      <dgm:spPr/>
    </dgm:pt>
    <dgm:pt modelId="{07F3616E-1420-4419-AA9B-5364A823680D}" type="pres">
      <dgm:prSet presAssocID="{53D384A4-7EB9-FE4E-B322-D0D4E8C0B044}" presName="text_1" presStyleLbl="node1" presStyleIdx="0" presStyleCnt="2">
        <dgm:presLayoutVars>
          <dgm:bulletEnabled val="1"/>
        </dgm:presLayoutVars>
      </dgm:prSet>
      <dgm:spPr/>
    </dgm:pt>
    <dgm:pt modelId="{CC944029-6AEB-4004-8394-19664A3CAA8D}" type="pres">
      <dgm:prSet presAssocID="{53D384A4-7EB9-FE4E-B322-D0D4E8C0B044}" presName="accent_1" presStyleCnt="0"/>
      <dgm:spPr/>
    </dgm:pt>
    <dgm:pt modelId="{B1155ECD-B7B1-B84C-AA6D-474E6F313FC9}" type="pres">
      <dgm:prSet presAssocID="{53D384A4-7EB9-FE4E-B322-D0D4E8C0B044}" presName="accentRepeatNode" presStyleLbl="solidFgAcc1" presStyleIdx="0" presStyleCnt="2" custLinFactNeighborX="1226"/>
      <dgm:spPr>
        <a:solidFill>
          <a:srgbClr val="F1B434"/>
        </a:solidFill>
        <a:ln>
          <a:noFill/>
        </a:ln>
      </dgm:spPr>
    </dgm:pt>
    <dgm:pt modelId="{46FC28A6-B4DD-4903-8939-26A67AC7B59D}" type="pres">
      <dgm:prSet presAssocID="{3F29C2A1-02FB-A94E-9534-71979320F51D}" presName="text_2" presStyleLbl="node1" presStyleIdx="1" presStyleCnt="2">
        <dgm:presLayoutVars>
          <dgm:bulletEnabled val="1"/>
        </dgm:presLayoutVars>
      </dgm:prSet>
      <dgm:spPr/>
    </dgm:pt>
    <dgm:pt modelId="{DEB21652-47E7-4C7D-9616-9E2A1A248385}" type="pres">
      <dgm:prSet presAssocID="{3F29C2A1-02FB-A94E-9534-71979320F51D}" presName="accent_2" presStyleCnt="0"/>
      <dgm:spPr/>
    </dgm:pt>
    <dgm:pt modelId="{82D999DE-2652-B64E-BC27-16BED05C0D60}" type="pres">
      <dgm:prSet presAssocID="{3F29C2A1-02FB-A94E-9534-71979320F51D}" presName="accentRepeatNode" presStyleLbl="solidFgAcc1" presStyleIdx="1" presStyleCnt="2" custLinFactNeighborX="1226"/>
      <dgm:spPr>
        <a:solidFill>
          <a:srgbClr val="F1B434"/>
        </a:solidFill>
        <a:ln>
          <a:noFill/>
        </a:ln>
      </dgm:spPr>
    </dgm:pt>
  </dgm:ptLst>
  <dgm:cxnLst>
    <dgm:cxn modelId="{B0F9F91B-C607-7548-964F-D9ECB2419D7B}" srcId="{92C9856B-97E2-9D4D-BB25-A0C1DC164EE9}" destId="{53D384A4-7EB9-FE4E-B322-D0D4E8C0B044}" srcOrd="0" destOrd="0" parTransId="{9AC41671-AB06-5D46-93C6-B7A2A25A8286}" sibTransId="{B2153395-4F99-474F-A761-631A731BFB95}"/>
    <dgm:cxn modelId="{02F81C28-BA7C-4B79-9A6D-98B1AD185F36}" type="presOf" srcId="{3F29C2A1-02FB-A94E-9534-71979320F51D}" destId="{46FC28A6-B4DD-4903-8939-26A67AC7B59D}" srcOrd="0" destOrd="0" presId="urn:microsoft.com/office/officeart/2008/layout/VerticalCurvedList"/>
    <dgm:cxn modelId="{EC4AB52F-E4C4-CB43-9C6A-C8C8861CE60A}" srcId="{92C9856B-97E2-9D4D-BB25-A0C1DC164EE9}" destId="{3F29C2A1-02FB-A94E-9534-71979320F51D}" srcOrd="1" destOrd="0" parTransId="{4830C0E8-A4CD-7F49-A700-9603B90EA4AF}" sibTransId="{8DD6BEDE-3506-C940-8F2A-D1C8AAF47AC6}"/>
    <dgm:cxn modelId="{EFE2494E-2D7E-4AFF-A424-73D8B0039564}" type="presOf" srcId="{92C9856B-97E2-9D4D-BB25-A0C1DC164EE9}" destId="{102FC550-1F13-CC4F-9323-50E71BD3F725}" srcOrd="0" destOrd="0" presId="urn:microsoft.com/office/officeart/2008/layout/VerticalCurvedList"/>
    <dgm:cxn modelId="{721F1A65-5E38-4F13-9B2C-3B075780BFC5}" type="presOf" srcId="{B2153395-4F99-474F-A761-631A731BFB95}" destId="{C7C53CAC-2282-5C4D-AC3E-798C59F24570}" srcOrd="0" destOrd="0" presId="urn:microsoft.com/office/officeart/2008/layout/VerticalCurvedList"/>
    <dgm:cxn modelId="{A342F4FD-C2D8-4BE0-9D01-A24FC23C8798}" type="presOf" srcId="{53D384A4-7EB9-FE4E-B322-D0D4E8C0B044}" destId="{07F3616E-1420-4419-AA9B-5364A823680D}" srcOrd="0" destOrd="0" presId="urn:microsoft.com/office/officeart/2008/layout/VerticalCurvedList"/>
    <dgm:cxn modelId="{CF93205D-5E5E-4249-A8C3-FBDD3A061AE0}" type="presParOf" srcId="{102FC550-1F13-CC4F-9323-50E71BD3F725}" destId="{542D1813-4AC3-7D42-A2FB-2BA4D6B0BCD3}" srcOrd="0" destOrd="0" presId="urn:microsoft.com/office/officeart/2008/layout/VerticalCurvedList"/>
    <dgm:cxn modelId="{6A8BFCF4-F2A8-4CF7-B1DD-1E7A51537D2F}" type="presParOf" srcId="{542D1813-4AC3-7D42-A2FB-2BA4D6B0BCD3}" destId="{12220B41-3936-9646-9006-D5BF03447D75}" srcOrd="0" destOrd="0" presId="urn:microsoft.com/office/officeart/2008/layout/VerticalCurvedList"/>
    <dgm:cxn modelId="{BEECF358-1075-40E2-923B-B4302F7012E5}" type="presParOf" srcId="{12220B41-3936-9646-9006-D5BF03447D75}" destId="{564F092A-3977-7342-8679-3F4E4A2378B0}" srcOrd="0" destOrd="0" presId="urn:microsoft.com/office/officeart/2008/layout/VerticalCurvedList"/>
    <dgm:cxn modelId="{219F14CB-D534-4636-A30F-31D1A6B7DDE8}" type="presParOf" srcId="{12220B41-3936-9646-9006-D5BF03447D75}" destId="{C7C53CAC-2282-5C4D-AC3E-798C59F24570}" srcOrd="1" destOrd="0" presId="urn:microsoft.com/office/officeart/2008/layout/VerticalCurvedList"/>
    <dgm:cxn modelId="{2EE91577-DBCA-46BB-93D3-A275CA9C4B66}" type="presParOf" srcId="{12220B41-3936-9646-9006-D5BF03447D75}" destId="{A1F7A32F-3312-B945-820D-C60D0AE0CD6C}" srcOrd="2" destOrd="0" presId="urn:microsoft.com/office/officeart/2008/layout/VerticalCurvedList"/>
    <dgm:cxn modelId="{56FA0EC1-1617-4E32-9D8D-AAFCFF4E4DE9}" type="presParOf" srcId="{12220B41-3936-9646-9006-D5BF03447D75}" destId="{478F9129-AC07-E248-A374-F7124777A8AB}" srcOrd="3" destOrd="0" presId="urn:microsoft.com/office/officeart/2008/layout/VerticalCurvedList"/>
    <dgm:cxn modelId="{2281C802-8903-4375-8012-D56E67FA6740}" type="presParOf" srcId="{542D1813-4AC3-7D42-A2FB-2BA4D6B0BCD3}" destId="{07F3616E-1420-4419-AA9B-5364A823680D}" srcOrd="1" destOrd="0" presId="urn:microsoft.com/office/officeart/2008/layout/VerticalCurvedList"/>
    <dgm:cxn modelId="{90EAB097-42BB-44BF-9509-52F4E85973C7}" type="presParOf" srcId="{542D1813-4AC3-7D42-A2FB-2BA4D6B0BCD3}" destId="{CC944029-6AEB-4004-8394-19664A3CAA8D}" srcOrd="2" destOrd="0" presId="urn:microsoft.com/office/officeart/2008/layout/VerticalCurvedList"/>
    <dgm:cxn modelId="{36F034D7-2EEE-4EB6-8F84-21038FF78A27}" type="presParOf" srcId="{CC944029-6AEB-4004-8394-19664A3CAA8D}" destId="{B1155ECD-B7B1-B84C-AA6D-474E6F313FC9}" srcOrd="0" destOrd="0" presId="urn:microsoft.com/office/officeart/2008/layout/VerticalCurvedList"/>
    <dgm:cxn modelId="{755CFDD1-DA46-4194-83B2-C27877A89B81}" type="presParOf" srcId="{542D1813-4AC3-7D42-A2FB-2BA4D6B0BCD3}" destId="{46FC28A6-B4DD-4903-8939-26A67AC7B59D}" srcOrd="3" destOrd="0" presId="urn:microsoft.com/office/officeart/2008/layout/VerticalCurvedList"/>
    <dgm:cxn modelId="{10EB6652-4632-4D21-A7B4-BC2558189535}" type="presParOf" srcId="{542D1813-4AC3-7D42-A2FB-2BA4D6B0BCD3}" destId="{DEB21652-47E7-4C7D-9616-9E2A1A248385}" srcOrd="4" destOrd="0" presId="urn:microsoft.com/office/officeart/2008/layout/VerticalCurvedList"/>
    <dgm:cxn modelId="{42E07546-1104-47D4-B842-6303938CC830}" type="presParOf" srcId="{DEB21652-47E7-4C7D-9616-9E2A1A248385}" destId="{82D999DE-2652-B64E-BC27-16BED05C0D6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C9856B-97E2-9D4D-BB25-A0C1DC164EE9}" type="doc">
      <dgm:prSet loTypeId="urn:microsoft.com/office/officeart/2008/layout/VerticalCurvedList" loCatId="process" qsTypeId="urn:microsoft.com/office/officeart/2005/8/quickstyle/simple4" qsCatId="simple" csTypeId="urn:microsoft.com/office/officeart/2005/8/colors/accent1_2" csCatId="accent1" phldr="1"/>
      <dgm:spPr/>
      <dgm:t>
        <a:bodyPr/>
        <a:lstStyle/>
        <a:p>
          <a:endParaRPr lang="en-US"/>
        </a:p>
      </dgm:t>
    </dgm:pt>
    <dgm:pt modelId="{40CD9FEE-A514-CF47-B106-DB824EA74687}">
      <dgm:prSet phldrT="[Text]" custT="1"/>
      <dgm:spPr>
        <a:solidFill>
          <a:srgbClr val="485CC7"/>
        </a:solidFill>
        <a:ln>
          <a:noFill/>
        </a:ln>
        <a:effectLst/>
      </dgm:spPr>
      <dgm:t>
        <a:bodyPr/>
        <a:lstStyle/>
        <a:p>
          <a:r>
            <a:rPr lang="en-US" sz="2400" dirty="0">
              <a:solidFill>
                <a:schemeClr val="bg1"/>
              </a:solidFill>
              <a:latin typeface="Arial Rounded MT Bold" charset="0"/>
              <a:ea typeface="Arial Rounded MT Bold" charset="0"/>
              <a:cs typeface="Arial Rounded MT Bold" charset="0"/>
            </a:rPr>
            <a:t>FDA is granting accelerated approval for certain NMD drugs</a:t>
          </a:r>
          <a:endParaRPr lang="en-US" sz="2400" dirty="0"/>
        </a:p>
      </dgm:t>
    </dgm:pt>
    <dgm:pt modelId="{F1FDC46A-AFAA-C048-9BF4-CD908A29A912}" type="parTrans" cxnId="{924F71E8-92D2-B743-8459-F68FDE179CF7}">
      <dgm:prSet/>
      <dgm:spPr/>
      <dgm:t>
        <a:bodyPr/>
        <a:lstStyle/>
        <a:p>
          <a:endParaRPr lang="en-US"/>
        </a:p>
      </dgm:t>
    </dgm:pt>
    <dgm:pt modelId="{0E03AD97-A710-6C49-A154-5347760CC279}" type="sibTrans" cxnId="{924F71E8-92D2-B743-8459-F68FDE179CF7}">
      <dgm:prSet/>
      <dgm:spPr>
        <a:ln>
          <a:noFill/>
        </a:ln>
      </dgm:spPr>
      <dgm:t>
        <a:bodyPr/>
        <a:lstStyle/>
        <a:p>
          <a:endParaRPr lang="en-US"/>
        </a:p>
      </dgm:t>
    </dgm:pt>
    <dgm:pt modelId="{5B221584-1F39-8246-AF51-C3FF6CED3227}">
      <dgm:prSet custT="1"/>
      <dgm:spPr>
        <a:solidFill>
          <a:srgbClr val="485CC7"/>
        </a:solidFill>
        <a:ln>
          <a:noFill/>
        </a:ln>
        <a:effectLst/>
      </dgm:spPr>
      <dgm:t>
        <a:bodyPr/>
        <a:lstStyle/>
        <a:p>
          <a:r>
            <a:rPr lang="en-US" sz="2400" dirty="0">
              <a:solidFill>
                <a:schemeClr val="bg1"/>
              </a:solidFill>
              <a:latin typeface="Arial Rounded MT Bold" charset="0"/>
              <a:ea typeface="Arial Rounded MT Bold" charset="0"/>
              <a:cs typeface="Arial Rounded MT Bold" charset="0"/>
            </a:rPr>
            <a:t>Adoption of multidisciplinary patient care in MDA’s 150 Care Centers</a:t>
          </a:r>
          <a:endParaRPr lang="en-US" sz="2400" dirty="0"/>
        </a:p>
      </dgm:t>
    </dgm:pt>
    <dgm:pt modelId="{2796F174-93F5-2E4D-9AA8-3CBB64CFF4C7}" type="parTrans" cxnId="{DC391EF3-3FC4-5D43-87D5-492AEA29205A}">
      <dgm:prSet/>
      <dgm:spPr/>
      <dgm:t>
        <a:bodyPr/>
        <a:lstStyle/>
        <a:p>
          <a:endParaRPr lang="en-US"/>
        </a:p>
      </dgm:t>
    </dgm:pt>
    <dgm:pt modelId="{04A221C8-3533-6344-927D-D74A686E3488}" type="sibTrans" cxnId="{DC391EF3-3FC4-5D43-87D5-492AEA29205A}">
      <dgm:prSet/>
      <dgm:spPr/>
      <dgm:t>
        <a:bodyPr/>
        <a:lstStyle/>
        <a:p>
          <a:endParaRPr lang="en-US"/>
        </a:p>
      </dgm:t>
    </dgm:pt>
    <dgm:pt modelId="{102FC550-1F13-CC4F-9323-50E71BD3F725}" type="pres">
      <dgm:prSet presAssocID="{92C9856B-97E2-9D4D-BB25-A0C1DC164EE9}" presName="Name0" presStyleCnt="0">
        <dgm:presLayoutVars>
          <dgm:chMax val="7"/>
          <dgm:chPref val="7"/>
          <dgm:dir/>
        </dgm:presLayoutVars>
      </dgm:prSet>
      <dgm:spPr/>
    </dgm:pt>
    <dgm:pt modelId="{542D1813-4AC3-7D42-A2FB-2BA4D6B0BCD3}" type="pres">
      <dgm:prSet presAssocID="{92C9856B-97E2-9D4D-BB25-A0C1DC164EE9}" presName="Name1" presStyleCnt="0"/>
      <dgm:spPr/>
    </dgm:pt>
    <dgm:pt modelId="{12220B41-3936-9646-9006-D5BF03447D75}" type="pres">
      <dgm:prSet presAssocID="{92C9856B-97E2-9D4D-BB25-A0C1DC164EE9}" presName="cycle" presStyleCnt="0"/>
      <dgm:spPr/>
    </dgm:pt>
    <dgm:pt modelId="{564F092A-3977-7342-8679-3F4E4A2378B0}" type="pres">
      <dgm:prSet presAssocID="{92C9856B-97E2-9D4D-BB25-A0C1DC164EE9}" presName="srcNode" presStyleLbl="node1" presStyleIdx="0" presStyleCnt="2"/>
      <dgm:spPr/>
    </dgm:pt>
    <dgm:pt modelId="{C7C53CAC-2282-5C4D-AC3E-798C59F24570}" type="pres">
      <dgm:prSet presAssocID="{92C9856B-97E2-9D4D-BB25-A0C1DC164EE9}" presName="conn" presStyleLbl="parChTrans1D2" presStyleIdx="0" presStyleCnt="1"/>
      <dgm:spPr/>
    </dgm:pt>
    <dgm:pt modelId="{A1F7A32F-3312-B945-820D-C60D0AE0CD6C}" type="pres">
      <dgm:prSet presAssocID="{92C9856B-97E2-9D4D-BB25-A0C1DC164EE9}" presName="extraNode" presStyleLbl="node1" presStyleIdx="0" presStyleCnt="2"/>
      <dgm:spPr/>
    </dgm:pt>
    <dgm:pt modelId="{478F9129-AC07-E248-A374-F7124777A8AB}" type="pres">
      <dgm:prSet presAssocID="{92C9856B-97E2-9D4D-BB25-A0C1DC164EE9}" presName="dstNode" presStyleLbl="node1" presStyleIdx="0" presStyleCnt="2"/>
      <dgm:spPr/>
    </dgm:pt>
    <dgm:pt modelId="{67B37B79-00F7-494B-8FCA-BC68734228BB}" type="pres">
      <dgm:prSet presAssocID="{40CD9FEE-A514-CF47-B106-DB824EA74687}" presName="text_1" presStyleLbl="node1" presStyleIdx="0" presStyleCnt="2">
        <dgm:presLayoutVars>
          <dgm:bulletEnabled val="1"/>
        </dgm:presLayoutVars>
      </dgm:prSet>
      <dgm:spPr/>
    </dgm:pt>
    <dgm:pt modelId="{181F6678-F41A-4F23-B7D8-5D92F89A6469}" type="pres">
      <dgm:prSet presAssocID="{40CD9FEE-A514-CF47-B106-DB824EA74687}" presName="accent_1" presStyleCnt="0"/>
      <dgm:spPr/>
    </dgm:pt>
    <dgm:pt modelId="{57CA0301-2AA6-BA47-8D50-01AD0C4174EC}" type="pres">
      <dgm:prSet presAssocID="{40CD9FEE-A514-CF47-B106-DB824EA74687}" presName="accentRepeatNode" presStyleLbl="solidFgAcc1" presStyleIdx="0" presStyleCnt="2" custLinFactNeighborX="1226"/>
      <dgm:spPr>
        <a:solidFill>
          <a:srgbClr val="F1B434"/>
        </a:solidFill>
        <a:ln>
          <a:noFill/>
        </a:ln>
      </dgm:spPr>
    </dgm:pt>
    <dgm:pt modelId="{3E4AE760-FCE8-4747-B641-3CFE9855D134}" type="pres">
      <dgm:prSet presAssocID="{5B221584-1F39-8246-AF51-C3FF6CED3227}" presName="text_2" presStyleLbl="node1" presStyleIdx="1" presStyleCnt="2" custLinFactNeighborX="202" custLinFactNeighborY="1421">
        <dgm:presLayoutVars>
          <dgm:bulletEnabled val="1"/>
        </dgm:presLayoutVars>
      </dgm:prSet>
      <dgm:spPr/>
    </dgm:pt>
    <dgm:pt modelId="{7EE88AFD-8C01-4B97-B8AE-9AA01F616A9A}" type="pres">
      <dgm:prSet presAssocID="{5B221584-1F39-8246-AF51-C3FF6CED3227}" presName="accent_2" presStyleCnt="0"/>
      <dgm:spPr/>
    </dgm:pt>
    <dgm:pt modelId="{576602D5-DCE0-804E-B50B-898E9D212934}" type="pres">
      <dgm:prSet presAssocID="{5B221584-1F39-8246-AF51-C3FF6CED3227}" presName="accentRepeatNode" presStyleLbl="solidFgAcc1" presStyleIdx="1" presStyleCnt="2"/>
      <dgm:spPr>
        <a:solidFill>
          <a:srgbClr val="F1B434"/>
        </a:solidFill>
        <a:ln>
          <a:noFill/>
        </a:ln>
      </dgm:spPr>
    </dgm:pt>
  </dgm:ptLst>
  <dgm:cxnLst>
    <dgm:cxn modelId="{43987A14-9363-41BD-80F3-2FE2BF2CA4F7}" type="presOf" srcId="{0E03AD97-A710-6C49-A154-5347760CC279}" destId="{C7C53CAC-2282-5C4D-AC3E-798C59F24570}" srcOrd="0" destOrd="0" presId="urn:microsoft.com/office/officeart/2008/layout/VerticalCurvedList"/>
    <dgm:cxn modelId="{F1ABF945-EE5C-4229-93E0-74DC167D4FF0}" type="presOf" srcId="{40CD9FEE-A514-CF47-B106-DB824EA74687}" destId="{67B37B79-00F7-494B-8FCA-BC68734228BB}" srcOrd="0" destOrd="0" presId="urn:microsoft.com/office/officeart/2008/layout/VerticalCurvedList"/>
    <dgm:cxn modelId="{89FFB85E-FADF-4D88-8C2B-0785C459DA61}" type="presOf" srcId="{5B221584-1F39-8246-AF51-C3FF6CED3227}" destId="{3E4AE760-FCE8-4747-B641-3CFE9855D134}" srcOrd="0" destOrd="0" presId="urn:microsoft.com/office/officeart/2008/layout/VerticalCurvedList"/>
    <dgm:cxn modelId="{06405A74-CE50-4D42-94A3-72D429CD7CB9}" type="presOf" srcId="{92C9856B-97E2-9D4D-BB25-A0C1DC164EE9}" destId="{102FC550-1F13-CC4F-9323-50E71BD3F725}" srcOrd="0" destOrd="0" presId="urn:microsoft.com/office/officeart/2008/layout/VerticalCurvedList"/>
    <dgm:cxn modelId="{924F71E8-92D2-B743-8459-F68FDE179CF7}" srcId="{92C9856B-97E2-9D4D-BB25-A0C1DC164EE9}" destId="{40CD9FEE-A514-CF47-B106-DB824EA74687}" srcOrd="0" destOrd="0" parTransId="{F1FDC46A-AFAA-C048-9BF4-CD908A29A912}" sibTransId="{0E03AD97-A710-6C49-A154-5347760CC279}"/>
    <dgm:cxn modelId="{DC391EF3-3FC4-5D43-87D5-492AEA29205A}" srcId="{92C9856B-97E2-9D4D-BB25-A0C1DC164EE9}" destId="{5B221584-1F39-8246-AF51-C3FF6CED3227}" srcOrd="1" destOrd="0" parTransId="{2796F174-93F5-2E4D-9AA8-3CBB64CFF4C7}" sibTransId="{04A221C8-3533-6344-927D-D74A686E3488}"/>
    <dgm:cxn modelId="{84069D38-2F25-419E-B3C3-801B21FE7B16}" type="presParOf" srcId="{102FC550-1F13-CC4F-9323-50E71BD3F725}" destId="{542D1813-4AC3-7D42-A2FB-2BA4D6B0BCD3}" srcOrd="0" destOrd="0" presId="urn:microsoft.com/office/officeart/2008/layout/VerticalCurvedList"/>
    <dgm:cxn modelId="{46C74013-84EA-4615-80D0-8704E1344D59}" type="presParOf" srcId="{542D1813-4AC3-7D42-A2FB-2BA4D6B0BCD3}" destId="{12220B41-3936-9646-9006-D5BF03447D75}" srcOrd="0" destOrd="0" presId="urn:microsoft.com/office/officeart/2008/layout/VerticalCurvedList"/>
    <dgm:cxn modelId="{9BCE83D9-CF7D-4090-9CBD-C3AA45B857DD}" type="presParOf" srcId="{12220B41-3936-9646-9006-D5BF03447D75}" destId="{564F092A-3977-7342-8679-3F4E4A2378B0}" srcOrd="0" destOrd="0" presId="urn:microsoft.com/office/officeart/2008/layout/VerticalCurvedList"/>
    <dgm:cxn modelId="{C0C73129-9B43-443B-8AD6-219C2143D3E6}" type="presParOf" srcId="{12220B41-3936-9646-9006-D5BF03447D75}" destId="{C7C53CAC-2282-5C4D-AC3E-798C59F24570}" srcOrd="1" destOrd="0" presId="urn:microsoft.com/office/officeart/2008/layout/VerticalCurvedList"/>
    <dgm:cxn modelId="{DDE37897-1EC3-4A61-8199-CB0C1015B37E}" type="presParOf" srcId="{12220B41-3936-9646-9006-D5BF03447D75}" destId="{A1F7A32F-3312-B945-820D-C60D0AE0CD6C}" srcOrd="2" destOrd="0" presId="urn:microsoft.com/office/officeart/2008/layout/VerticalCurvedList"/>
    <dgm:cxn modelId="{F61BA66B-106E-4F3D-A42A-5980FC45E2A4}" type="presParOf" srcId="{12220B41-3936-9646-9006-D5BF03447D75}" destId="{478F9129-AC07-E248-A374-F7124777A8AB}" srcOrd="3" destOrd="0" presId="urn:microsoft.com/office/officeart/2008/layout/VerticalCurvedList"/>
    <dgm:cxn modelId="{CD4116CB-D05C-46F7-95A6-CDECCF8F9F84}" type="presParOf" srcId="{542D1813-4AC3-7D42-A2FB-2BA4D6B0BCD3}" destId="{67B37B79-00F7-494B-8FCA-BC68734228BB}" srcOrd="1" destOrd="0" presId="urn:microsoft.com/office/officeart/2008/layout/VerticalCurvedList"/>
    <dgm:cxn modelId="{2E5EE017-175E-4E2D-9E20-F52AE50CA96F}" type="presParOf" srcId="{542D1813-4AC3-7D42-A2FB-2BA4D6B0BCD3}" destId="{181F6678-F41A-4F23-B7D8-5D92F89A6469}" srcOrd="2" destOrd="0" presId="urn:microsoft.com/office/officeart/2008/layout/VerticalCurvedList"/>
    <dgm:cxn modelId="{25DE26D7-6205-4187-9702-416F7A72CA57}" type="presParOf" srcId="{181F6678-F41A-4F23-B7D8-5D92F89A6469}" destId="{57CA0301-2AA6-BA47-8D50-01AD0C4174EC}" srcOrd="0" destOrd="0" presId="urn:microsoft.com/office/officeart/2008/layout/VerticalCurvedList"/>
    <dgm:cxn modelId="{7048B036-05C0-4829-B4D0-85FC6572B9EB}" type="presParOf" srcId="{542D1813-4AC3-7D42-A2FB-2BA4D6B0BCD3}" destId="{3E4AE760-FCE8-4747-B641-3CFE9855D134}" srcOrd="3" destOrd="0" presId="urn:microsoft.com/office/officeart/2008/layout/VerticalCurvedList"/>
    <dgm:cxn modelId="{53F63756-FEC7-4471-8282-4214F579FDFE}" type="presParOf" srcId="{542D1813-4AC3-7D42-A2FB-2BA4D6B0BCD3}" destId="{7EE88AFD-8C01-4B97-B8AE-9AA01F616A9A}" srcOrd="4" destOrd="0" presId="urn:microsoft.com/office/officeart/2008/layout/VerticalCurvedList"/>
    <dgm:cxn modelId="{8CAA4963-B4AC-4A04-8AF5-45A30B74B07F}" type="presParOf" srcId="{7EE88AFD-8C01-4B97-B8AE-9AA01F616A9A}" destId="{576602D5-DCE0-804E-B50B-898E9D21293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53CAC-2282-5C4D-AC3E-798C59F24570}">
      <dsp:nvSpPr>
        <dsp:cNvPr id="0" name=""/>
        <dsp:cNvSpPr/>
      </dsp:nvSpPr>
      <dsp:spPr>
        <a:xfrm>
          <a:off x="-5265462" y="-812573"/>
          <a:ext cx="6318015" cy="6318015"/>
        </a:xfrm>
        <a:prstGeom prst="blockArc">
          <a:avLst>
            <a:gd name="adj1" fmla="val 18900000"/>
            <a:gd name="adj2" fmla="val 2700000"/>
            <a:gd name="adj3" fmla="val 342"/>
          </a:avLst>
        </a:pr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0B40013B-D267-7843-B854-F5B4975FE88E}">
      <dsp:nvSpPr>
        <dsp:cNvPr id="0" name=""/>
        <dsp:cNvSpPr/>
      </dsp:nvSpPr>
      <dsp:spPr>
        <a:xfrm>
          <a:off x="862666" y="670423"/>
          <a:ext cx="9433737" cy="1340658"/>
        </a:xfrm>
        <a:prstGeom prst="rect">
          <a:avLst/>
        </a:prstGeom>
        <a:solidFill>
          <a:srgbClr val="485CC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414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Arial Rounded MT Bold" charset="0"/>
              <a:ea typeface="Arial Rounded MT Bold" charset="0"/>
              <a:cs typeface="Arial Rounded MT Bold" charset="0"/>
            </a:rPr>
            <a:t>Record number of clinical trials underway</a:t>
          </a:r>
          <a:endParaRPr lang="en-US" sz="2400" kern="1200" dirty="0"/>
        </a:p>
      </dsp:txBody>
      <dsp:txXfrm>
        <a:off x="862666" y="670423"/>
        <a:ext cx="9433737" cy="1340658"/>
      </dsp:txXfrm>
    </dsp:sp>
    <dsp:sp modelId="{5CF89ADF-F31D-F446-AE52-052737271F1D}">
      <dsp:nvSpPr>
        <dsp:cNvPr id="0" name=""/>
        <dsp:cNvSpPr/>
      </dsp:nvSpPr>
      <dsp:spPr>
        <a:xfrm>
          <a:off x="24754" y="502840"/>
          <a:ext cx="1675823" cy="1675823"/>
        </a:xfrm>
        <a:prstGeom prst="ellipse">
          <a:avLst/>
        </a:prstGeom>
        <a:solidFill>
          <a:srgbClr val="F1B434"/>
        </a:solidFill>
        <a:ln w="9525" cap="flat" cmpd="sng" algn="ctr">
          <a:noFill/>
          <a:prstDash val="solid"/>
        </a:ln>
        <a:effectLst/>
      </dsp:spPr>
      <dsp:style>
        <a:lnRef idx="1">
          <a:scrgbClr r="0" g="0" b="0"/>
        </a:lnRef>
        <a:fillRef idx="1">
          <a:scrgbClr r="0" g="0" b="0"/>
        </a:fillRef>
        <a:effectRef idx="0">
          <a:scrgbClr r="0" g="0" b="0"/>
        </a:effectRef>
        <a:fontRef idx="minor"/>
      </dsp:style>
    </dsp:sp>
    <dsp:sp modelId="{21A5CCA1-52F4-4AE7-9E5F-57AE20DACCC7}">
      <dsp:nvSpPr>
        <dsp:cNvPr id="0" name=""/>
        <dsp:cNvSpPr/>
      </dsp:nvSpPr>
      <dsp:spPr>
        <a:xfrm>
          <a:off x="862666" y="2681786"/>
          <a:ext cx="9433737" cy="1340658"/>
        </a:xfrm>
        <a:prstGeom prst="rect">
          <a:avLst/>
        </a:prstGeom>
        <a:solidFill>
          <a:srgbClr val="485CC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414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Rounded MT Bold" charset="0"/>
              <a:ea typeface="Arial Rounded MT Bold" charset="0"/>
              <a:cs typeface="Arial Rounded MT Bold" charset="0"/>
            </a:rPr>
            <a:t>New national MDA</a:t>
          </a:r>
          <a:r>
            <a:rPr lang="en-US" sz="2000" kern="1200" baseline="0" dirty="0">
              <a:latin typeface="Arial Rounded MT Bold" charset="0"/>
              <a:ea typeface="Arial Rounded MT Bold" charset="0"/>
              <a:cs typeface="Arial Rounded MT Bold" charset="0"/>
            </a:rPr>
            <a:t> R</a:t>
          </a:r>
          <a:r>
            <a:rPr lang="en-US" sz="2000" kern="1200" dirty="0">
              <a:latin typeface="Arial Rounded MT Bold" charset="0"/>
              <a:ea typeface="Arial Rounded MT Bold" charset="0"/>
              <a:cs typeface="Arial Rounded MT Bold" charset="0"/>
            </a:rPr>
            <a:t>esource Center opens with 800</a:t>
          </a:r>
          <a:r>
            <a:rPr lang="en-US" sz="2000" kern="1200" baseline="0" dirty="0">
              <a:latin typeface="Arial Rounded MT Bold" charset="0"/>
              <a:ea typeface="Arial Rounded MT Bold" charset="0"/>
              <a:cs typeface="Arial Rounded MT Bold" charset="0"/>
            </a:rPr>
            <a:t> number</a:t>
          </a:r>
          <a:r>
            <a:rPr lang="en-US" sz="2000" kern="1200" dirty="0">
              <a:latin typeface="Arial Rounded MT Bold" charset="0"/>
              <a:ea typeface="Arial Rounded MT Bold" charset="0"/>
              <a:cs typeface="Arial Rounded MT Bold" charset="0"/>
            </a:rPr>
            <a:t> and online resources</a:t>
          </a:r>
        </a:p>
      </dsp:txBody>
      <dsp:txXfrm>
        <a:off x="862666" y="2681786"/>
        <a:ext cx="9433737" cy="1340658"/>
      </dsp:txXfrm>
    </dsp:sp>
    <dsp:sp modelId="{B809B13B-A1AF-D946-A460-B806854B4F5C}">
      <dsp:nvSpPr>
        <dsp:cNvPr id="0" name=""/>
        <dsp:cNvSpPr/>
      </dsp:nvSpPr>
      <dsp:spPr>
        <a:xfrm>
          <a:off x="45300" y="2514204"/>
          <a:ext cx="1675823" cy="1675823"/>
        </a:xfrm>
        <a:prstGeom prst="ellipse">
          <a:avLst/>
        </a:prstGeom>
        <a:solidFill>
          <a:srgbClr val="F1B434"/>
        </a:solidFill>
        <a:ln w="9525" cap="flat" cmpd="sng" algn="ctr">
          <a:no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53CAC-2282-5C4D-AC3E-798C59F24570}">
      <dsp:nvSpPr>
        <dsp:cNvPr id="0" name=""/>
        <dsp:cNvSpPr/>
      </dsp:nvSpPr>
      <dsp:spPr>
        <a:xfrm>
          <a:off x="-5265462" y="-812573"/>
          <a:ext cx="6318015" cy="6318015"/>
        </a:xfrm>
        <a:prstGeom prst="blockArc">
          <a:avLst>
            <a:gd name="adj1" fmla="val 18900000"/>
            <a:gd name="adj2" fmla="val 2700000"/>
            <a:gd name="adj3" fmla="val 342"/>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F3616E-1420-4419-AA9B-5364A823680D}">
      <dsp:nvSpPr>
        <dsp:cNvPr id="0" name=""/>
        <dsp:cNvSpPr/>
      </dsp:nvSpPr>
      <dsp:spPr>
        <a:xfrm>
          <a:off x="862666" y="670423"/>
          <a:ext cx="9433737" cy="1340658"/>
        </a:xfrm>
        <a:prstGeom prst="rect">
          <a:avLst/>
        </a:prstGeom>
        <a:solidFill>
          <a:srgbClr val="485CC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4148"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latin typeface="Arial Rounded MT Bold" charset="0"/>
              <a:ea typeface="Arial Rounded MT Bold" charset="0"/>
              <a:cs typeface="Arial Rounded MT Bold" charset="0"/>
            </a:rPr>
            <a:t>Annual MDA summer camp sessions serving 3,800 kids each year</a:t>
          </a:r>
          <a:endParaRPr lang="en-US" sz="2800" kern="1200" dirty="0"/>
        </a:p>
      </dsp:txBody>
      <dsp:txXfrm>
        <a:off x="862666" y="670423"/>
        <a:ext cx="9433737" cy="1340658"/>
      </dsp:txXfrm>
    </dsp:sp>
    <dsp:sp modelId="{B1155ECD-B7B1-B84C-AA6D-474E6F313FC9}">
      <dsp:nvSpPr>
        <dsp:cNvPr id="0" name=""/>
        <dsp:cNvSpPr/>
      </dsp:nvSpPr>
      <dsp:spPr>
        <a:xfrm>
          <a:off x="45300" y="502840"/>
          <a:ext cx="1675823" cy="1675823"/>
        </a:xfrm>
        <a:prstGeom prst="ellipse">
          <a:avLst/>
        </a:prstGeom>
        <a:solidFill>
          <a:srgbClr val="F1B434"/>
        </a:solidFill>
        <a:ln w="9525" cap="flat" cmpd="sng" algn="ctr">
          <a:noFill/>
          <a:prstDash val="solid"/>
        </a:ln>
        <a:effectLst/>
      </dsp:spPr>
      <dsp:style>
        <a:lnRef idx="1">
          <a:scrgbClr r="0" g="0" b="0"/>
        </a:lnRef>
        <a:fillRef idx="1">
          <a:scrgbClr r="0" g="0" b="0"/>
        </a:fillRef>
        <a:effectRef idx="0">
          <a:scrgbClr r="0" g="0" b="0"/>
        </a:effectRef>
        <a:fontRef idx="minor"/>
      </dsp:style>
    </dsp:sp>
    <dsp:sp modelId="{46FC28A6-B4DD-4903-8939-26A67AC7B59D}">
      <dsp:nvSpPr>
        <dsp:cNvPr id="0" name=""/>
        <dsp:cNvSpPr/>
      </dsp:nvSpPr>
      <dsp:spPr>
        <a:xfrm>
          <a:off x="862666" y="2681786"/>
          <a:ext cx="9433737" cy="1340658"/>
        </a:xfrm>
        <a:prstGeom prst="rect">
          <a:avLst/>
        </a:prstGeom>
        <a:solidFill>
          <a:srgbClr val="485CC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414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Rounded MT Bold" charset="0"/>
              <a:ea typeface="Arial Rounded MT Bold" charset="0"/>
              <a:cs typeface="Arial Rounded MT Bold" charset="0"/>
            </a:rPr>
            <a:t>The Smithsonian Museum of History features MDA as part of the History of Philanthropy and Giving exhibit  </a:t>
          </a:r>
        </a:p>
      </dsp:txBody>
      <dsp:txXfrm>
        <a:off x="862666" y="2681786"/>
        <a:ext cx="9433737" cy="1340658"/>
      </dsp:txXfrm>
    </dsp:sp>
    <dsp:sp modelId="{82D999DE-2652-B64E-BC27-16BED05C0D60}">
      <dsp:nvSpPr>
        <dsp:cNvPr id="0" name=""/>
        <dsp:cNvSpPr/>
      </dsp:nvSpPr>
      <dsp:spPr>
        <a:xfrm>
          <a:off x="45300" y="2514204"/>
          <a:ext cx="1675823" cy="1675823"/>
        </a:xfrm>
        <a:prstGeom prst="ellipse">
          <a:avLst/>
        </a:prstGeom>
        <a:solidFill>
          <a:srgbClr val="F1B434"/>
        </a:solidFill>
        <a:ln w="9525" cap="flat" cmpd="sng" algn="ctr">
          <a:no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53CAC-2282-5C4D-AC3E-798C59F24570}">
      <dsp:nvSpPr>
        <dsp:cNvPr id="0" name=""/>
        <dsp:cNvSpPr/>
      </dsp:nvSpPr>
      <dsp:spPr>
        <a:xfrm>
          <a:off x="-5265462" y="-812573"/>
          <a:ext cx="6318015" cy="6318015"/>
        </a:xfrm>
        <a:prstGeom prst="blockArc">
          <a:avLst>
            <a:gd name="adj1" fmla="val 18900000"/>
            <a:gd name="adj2" fmla="val 2700000"/>
            <a:gd name="adj3" fmla="val 342"/>
          </a:avLst>
        </a:pr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67B37B79-00F7-494B-8FCA-BC68734228BB}">
      <dsp:nvSpPr>
        <dsp:cNvPr id="0" name=""/>
        <dsp:cNvSpPr/>
      </dsp:nvSpPr>
      <dsp:spPr>
        <a:xfrm>
          <a:off x="862666" y="670423"/>
          <a:ext cx="9433737" cy="1340658"/>
        </a:xfrm>
        <a:prstGeom prst="rect">
          <a:avLst/>
        </a:prstGeom>
        <a:solidFill>
          <a:srgbClr val="485CC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414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Arial Rounded MT Bold" charset="0"/>
              <a:ea typeface="Arial Rounded MT Bold" charset="0"/>
              <a:cs typeface="Arial Rounded MT Bold" charset="0"/>
            </a:rPr>
            <a:t>FDA is granting accelerated approval for certain NMD drugs</a:t>
          </a:r>
          <a:endParaRPr lang="en-US" sz="2400" kern="1200" dirty="0"/>
        </a:p>
      </dsp:txBody>
      <dsp:txXfrm>
        <a:off x="862666" y="670423"/>
        <a:ext cx="9433737" cy="1340658"/>
      </dsp:txXfrm>
    </dsp:sp>
    <dsp:sp modelId="{57CA0301-2AA6-BA47-8D50-01AD0C4174EC}">
      <dsp:nvSpPr>
        <dsp:cNvPr id="0" name=""/>
        <dsp:cNvSpPr/>
      </dsp:nvSpPr>
      <dsp:spPr>
        <a:xfrm>
          <a:off x="45300" y="502840"/>
          <a:ext cx="1675823" cy="1675823"/>
        </a:xfrm>
        <a:prstGeom prst="ellipse">
          <a:avLst/>
        </a:prstGeom>
        <a:solidFill>
          <a:srgbClr val="F1B434"/>
        </a:solidFill>
        <a:ln w="9525" cap="flat" cmpd="sng" algn="ctr">
          <a:noFill/>
          <a:prstDash val="solid"/>
        </a:ln>
        <a:effectLst/>
      </dsp:spPr>
      <dsp:style>
        <a:lnRef idx="1">
          <a:scrgbClr r="0" g="0" b="0"/>
        </a:lnRef>
        <a:fillRef idx="1">
          <a:scrgbClr r="0" g="0" b="0"/>
        </a:fillRef>
        <a:effectRef idx="0">
          <a:scrgbClr r="0" g="0" b="0"/>
        </a:effectRef>
        <a:fontRef idx="minor"/>
      </dsp:style>
    </dsp:sp>
    <dsp:sp modelId="{3E4AE760-FCE8-4747-B641-3CFE9855D134}">
      <dsp:nvSpPr>
        <dsp:cNvPr id="0" name=""/>
        <dsp:cNvSpPr/>
      </dsp:nvSpPr>
      <dsp:spPr>
        <a:xfrm>
          <a:off x="881722" y="2700837"/>
          <a:ext cx="9433737" cy="1340658"/>
        </a:xfrm>
        <a:prstGeom prst="rect">
          <a:avLst/>
        </a:prstGeom>
        <a:solidFill>
          <a:srgbClr val="485CC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414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Arial Rounded MT Bold" charset="0"/>
              <a:ea typeface="Arial Rounded MT Bold" charset="0"/>
              <a:cs typeface="Arial Rounded MT Bold" charset="0"/>
            </a:rPr>
            <a:t>Adoption of multidisciplinary patient care in MDA’s 150 Care Centers</a:t>
          </a:r>
          <a:endParaRPr lang="en-US" sz="2400" kern="1200" dirty="0"/>
        </a:p>
      </dsp:txBody>
      <dsp:txXfrm>
        <a:off x="881722" y="2700837"/>
        <a:ext cx="9433737" cy="1340658"/>
      </dsp:txXfrm>
    </dsp:sp>
    <dsp:sp modelId="{576602D5-DCE0-804E-B50B-898E9D212934}">
      <dsp:nvSpPr>
        <dsp:cNvPr id="0" name=""/>
        <dsp:cNvSpPr/>
      </dsp:nvSpPr>
      <dsp:spPr>
        <a:xfrm>
          <a:off x="24754" y="2514204"/>
          <a:ext cx="1675823" cy="1675823"/>
        </a:xfrm>
        <a:prstGeom prst="ellipse">
          <a:avLst/>
        </a:prstGeom>
        <a:solidFill>
          <a:srgbClr val="F1B434"/>
        </a:solidFill>
        <a:ln w="9525" cap="flat" cmpd="sng" algn="ctr">
          <a:no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1A2D1632-26E8-49C4-931F-AAD797BD554F}" type="datetimeFigureOut">
              <a:rPr lang="en-US" smtClean="0"/>
              <a:t>9/26/18</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053C509B-CCEB-43DC-A8ED-B77486DDE3FE}" type="slidenum">
              <a:rPr lang="en-US" smtClean="0"/>
              <a:t>‹#›</a:t>
            </a:fld>
            <a:endParaRPr lang="en-US"/>
          </a:p>
        </p:txBody>
      </p:sp>
    </p:spTree>
    <p:extLst>
      <p:ext uri="{BB962C8B-B14F-4D97-AF65-F5344CB8AC3E}">
        <p14:creationId xmlns:p14="http://schemas.microsoft.com/office/powerpoint/2010/main" val="1666759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helped bring new treatments forward.</a:t>
            </a:r>
          </a:p>
          <a:p>
            <a:r>
              <a:rPr lang="en-US" dirty="0"/>
              <a:t>Your efforts, your commitment, your dedication have all helped our kids with NMD. </a:t>
            </a:r>
          </a:p>
          <a:p>
            <a:endParaRPr lang="en-US" dirty="0"/>
          </a:p>
          <a:p>
            <a:r>
              <a:rPr lang="en-US" dirty="0"/>
              <a:t>You have put forth the hard work in the community to raise awareness of NMD.  </a:t>
            </a:r>
          </a:p>
          <a:p>
            <a:r>
              <a:rPr lang="en-US" dirty="0"/>
              <a:t>You have put forth the hard work to raise money to advance the science and technology that are bringing to the forefront new innovative treatments for our patients with NMD.</a:t>
            </a:r>
          </a:p>
          <a:p>
            <a:r>
              <a:rPr lang="en-US" dirty="0"/>
              <a:t>You have put forth the hard work to help us for 65 incredible years.</a:t>
            </a:r>
          </a:p>
          <a:p>
            <a:endParaRPr lang="en-US" dirty="0"/>
          </a:p>
          <a:p>
            <a:r>
              <a:rPr lang="en-US" dirty="0"/>
              <a:t>And for this on your anniversary, we humbly say thank you. </a:t>
            </a:r>
          </a:p>
          <a:p>
            <a:r>
              <a:rPr lang="en-US" dirty="0"/>
              <a:t>You have help bring new treatments forward..</a:t>
            </a:r>
          </a:p>
        </p:txBody>
      </p:sp>
      <p:sp>
        <p:nvSpPr>
          <p:cNvPr id="4" name="Slide Number Placeholder 3"/>
          <p:cNvSpPr>
            <a:spLocks noGrp="1"/>
          </p:cNvSpPr>
          <p:nvPr>
            <p:ph type="sldNum" sz="quarter" idx="10"/>
          </p:nvPr>
        </p:nvSpPr>
        <p:spPr/>
        <p:txBody>
          <a:bodyPr/>
          <a:lstStyle/>
          <a:p>
            <a:fld id="{053C509B-CCEB-43DC-A8ED-B77486DDE3FE}" type="slidenum">
              <a:rPr lang="en-US" smtClean="0"/>
              <a:t>1</a:t>
            </a:fld>
            <a:endParaRPr lang="en-US"/>
          </a:p>
        </p:txBody>
      </p:sp>
    </p:spTree>
    <p:extLst>
      <p:ext uri="{BB962C8B-B14F-4D97-AF65-F5344CB8AC3E}">
        <p14:creationId xmlns:p14="http://schemas.microsoft.com/office/powerpoint/2010/main" val="2725753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summary, these new drugs could provide significant benefits to individuals living with muscular dystrophy and related diseases.</a:t>
            </a:r>
            <a:br>
              <a:rPr lang="en-US" dirty="0"/>
            </a:br>
            <a:r>
              <a:rPr lang="en-US" dirty="0"/>
              <a:t>-They may slow functional decline</a:t>
            </a:r>
            <a:br>
              <a:rPr lang="en-US" dirty="0"/>
            </a:br>
            <a:r>
              <a:rPr lang="en-US" dirty="0"/>
              <a:t>-They could help maintain strength and function longer</a:t>
            </a:r>
            <a:br>
              <a:rPr lang="en-US" dirty="0"/>
            </a:br>
            <a:r>
              <a:rPr lang="en-US" dirty="0"/>
              <a:t>-They may even improve the ability to perform daily activities</a:t>
            </a:r>
            <a:br>
              <a:rPr lang="en-US" dirty="0"/>
            </a:br>
            <a:r>
              <a:rPr lang="en-US" dirty="0"/>
              <a:t>All of this results in enhanced quality of life and potentially, for some, a longer life span.</a:t>
            </a:r>
          </a:p>
          <a:p>
            <a:endParaRPr lang="en-US" dirty="0"/>
          </a:p>
          <a:p>
            <a:r>
              <a:rPr lang="en-US" dirty="0"/>
              <a:t>Which is really exciting…</a:t>
            </a:r>
          </a:p>
          <a:p>
            <a:endParaRPr lang="en-US" dirty="0"/>
          </a:p>
          <a:p>
            <a:r>
              <a:rPr lang="en-US" dirty="0"/>
              <a:t>So as I started our time together, thanking you for helping us bring new treatments forward. </a:t>
            </a:r>
          </a:p>
          <a:p>
            <a:r>
              <a:rPr lang="en-US" dirty="0"/>
              <a:t>I want to end our time together, thanking you for helping us not only bring new treatments forward but also for bring new experiences forward for our kids…kids who are now living longer and able to do more because of your hard work, dedication and effort. </a:t>
            </a:r>
          </a:p>
          <a:p>
            <a:endParaRPr lang="en-US" dirty="0"/>
          </a:p>
          <a:p>
            <a:r>
              <a:rPr lang="en-US" dirty="0"/>
              <a:t>On that note, I will end with our National Ambassador, who is living longer and experiencing more…all because of our collective effort together. </a:t>
            </a:r>
          </a:p>
          <a:p>
            <a:endParaRPr lang="en-US" dirty="0"/>
          </a:p>
        </p:txBody>
      </p:sp>
      <p:sp>
        <p:nvSpPr>
          <p:cNvPr id="4" name="Slide Number Placeholder 3"/>
          <p:cNvSpPr>
            <a:spLocks noGrp="1"/>
          </p:cNvSpPr>
          <p:nvPr>
            <p:ph type="sldNum" sz="quarter" idx="10"/>
          </p:nvPr>
        </p:nvSpPr>
        <p:spPr/>
        <p:txBody>
          <a:bodyPr/>
          <a:lstStyle/>
          <a:p>
            <a:fld id="{053C509B-CCEB-43DC-A8ED-B77486DDE3FE}" type="slidenum">
              <a:rPr lang="en-US" smtClean="0"/>
              <a:t>10</a:t>
            </a:fld>
            <a:endParaRPr lang="en-US"/>
          </a:p>
        </p:txBody>
      </p:sp>
    </p:spTree>
    <p:extLst>
      <p:ext uri="{BB962C8B-B14F-4D97-AF65-F5344CB8AC3E}">
        <p14:creationId xmlns:p14="http://schemas.microsoft.com/office/powerpoint/2010/main" val="3415163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helped bring new treatments forward.</a:t>
            </a:r>
          </a:p>
          <a:p>
            <a:r>
              <a:rPr lang="en-US" dirty="0"/>
              <a:t>Your efforts, your commitment, your dedication have all helped our kids with NMD. </a:t>
            </a:r>
          </a:p>
          <a:p>
            <a:endParaRPr lang="en-US" dirty="0"/>
          </a:p>
          <a:p>
            <a:r>
              <a:rPr lang="en-US" dirty="0"/>
              <a:t>You have put forth the hard work in the community to raise awareness of NMD.  </a:t>
            </a:r>
          </a:p>
          <a:p>
            <a:r>
              <a:rPr lang="en-US" dirty="0"/>
              <a:t>You have put forth the hard work to raise money to advance the science and technology that are bringing to the forefront new innovative treatments for our patients with NMD.</a:t>
            </a:r>
          </a:p>
          <a:p>
            <a:r>
              <a:rPr lang="en-US" dirty="0"/>
              <a:t>You have put forth the hard work to help us for 65 incredible years.</a:t>
            </a:r>
          </a:p>
          <a:p>
            <a:endParaRPr lang="en-US" dirty="0"/>
          </a:p>
          <a:p>
            <a:r>
              <a:rPr lang="en-US" dirty="0"/>
              <a:t>And for this on your anniversary, we humbly say thank you. </a:t>
            </a:r>
          </a:p>
          <a:p>
            <a:r>
              <a:rPr lang="en-US" dirty="0"/>
              <a:t>You have help bring new treatments forward..</a:t>
            </a:r>
          </a:p>
        </p:txBody>
      </p:sp>
      <p:sp>
        <p:nvSpPr>
          <p:cNvPr id="4" name="Slide Number Placeholder 3"/>
          <p:cNvSpPr>
            <a:spLocks noGrp="1"/>
          </p:cNvSpPr>
          <p:nvPr>
            <p:ph type="sldNum" sz="quarter" idx="10"/>
          </p:nvPr>
        </p:nvSpPr>
        <p:spPr/>
        <p:txBody>
          <a:bodyPr/>
          <a:lstStyle/>
          <a:p>
            <a:fld id="{053C509B-CCEB-43DC-A8ED-B77486DDE3FE}" type="slidenum">
              <a:rPr lang="en-US" smtClean="0"/>
              <a:t>11</a:t>
            </a:fld>
            <a:endParaRPr lang="en-US"/>
          </a:p>
        </p:txBody>
      </p:sp>
    </p:spTree>
    <p:extLst>
      <p:ext uri="{BB962C8B-B14F-4D97-AF65-F5344CB8AC3E}">
        <p14:creationId xmlns:p14="http://schemas.microsoft.com/office/powerpoint/2010/main" val="3294570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helped bring new treatments forward.</a:t>
            </a:r>
          </a:p>
          <a:p>
            <a:r>
              <a:rPr lang="en-US" dirty="0"/>
              <a:t>Your efforts, your commitment, your dedication have all helped our kids with NMD. </a:t>
            </a:r>
          </a:p>
          <a:p>
            <a:endParaRPr lang="en-US" dirty="0"/>
          </a:p>
          <a:p>
            <a:r>
              <a:rPr lang="en-US" dirty="0"/>
              <a:t>You have put forth the hard work in the community to raise awareness of NMD.  </a:t>
            </a:r>
          </a:p>
          <a:p>
            <a:r>
              <a:rPr lang="en-US" dirty="0"/>
              <a:t>You have put forth the hard work to raise money to advance the science and technology that are bringing to the forefront new innovative treatments for our patients with NMD.</a:t>
            </a:r>
          </a:p>
          <a:p>
            <a:r>
              <a:rPr lang="en-US" dirty="0"/>
              <a:t>You have put forth the hard work to help us for 65 incredible years.</a:t>
            </a:r>
          </a:p>
          <a:p>
            <a:endParaRPr lang="en-US" dirty="0"/>
          </a:p>
          <a:p>
            <a:r>
              <a:rPr lang="en-US" dirty="0"/>
              <a:t>And for this on your anniversary, we humbly say thank you. </a:t>
            </a:r>
          </a:p>
          <a:p>
            <a:r>
              <a:rPr lang="en-US" dirty="0"/>
              <a:t>You have help bring new treatments forward..</a:t>
            </a:r>
          </a:p>
        </p:txBody>
      </p:sp>
      <p:sp>
        <p:nvSpPr>
          <p:cNvPr id="4" name="Slide Number Placeholder 3"/>
          <p:cNvSpPr>
            <a:spLocks noGrp="1"/>
          </p:cNvSpPr>
          <p:nvPr>
            <p:ph type="sldNum" sz="quarter" idx="10"/>
          </p:nvPr>
        </p:nvSpPr>
        <p:spPr/>
        <p:txBody>
          <a:bodyPr/>
          <a:lstStyle/>
          <a:p>
            <a:fld id="{053C509B-CCEB-43DC-A8ED-B77486DDE3FE}" type="slidenum">
              <a:rPr lang="en-US" smtClean="0"/>
              <a:t>12</a:t>
            </a:fld>
            <a:endParaRPr lang="en-US"/>
          </a:p>
        </p:txBody>
      </p:sp>
    </p:spTree>
    <p:extLst>
      <p:ext uri="{BB962C8B-B14F-4D97-AF65-F5344CB8AC3E}">
        <p14:creationId xmlns:p14="http://schemas.microsoft.com/office/powerpoint/2010/main" val="362766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helped bring new treatments forward.</a:t>
            </a:r>
          </a:p>
          <a:p>
            <a:r>
              <a:rPr lang="en-US" dirty="0"/>
              <a:t>Your efforts, your commitment, your dedication have all helped our kids with NMD. </a:t>
            </a:r>
          </a:p>
          <a:p>
            <a:endParaRPr lang="en-US" dirty="0"/>
          </a:p>
          <a:p>
            <a:r>
              <a:rPr lang="en-US" dirty="0"/>
              <a:t>You have put forth the hard work in the community to raise awareness of NMD.  </a:t>
            </a:r>
          </a:p>
          <a:p>
            <a:r>
              <a:rPr lang="en-US" dirty="0"/>
              <a:t>You have put forth the hard work to raise money to advance the science and technology that are bringing to the forefront new innovative treatments for our patients with NMD.</a:t>
            </a:r>
          </a:p>
          <a:p>
            <a:r>
              <a:rPr lang="en-US" dirty="0"/>
              <a:t>You have put forth the hard work to help us for 65 incredible years.</a:t>
            </a:r>
          </a:p>
          <a:p>
            <a:endParaRPr lang="en-US" dirty="0"/>
          </a:p>
          <a:p>
            <a:r>
              <a:rPr lang="en-US" dirty="0"/>
              <a:t>And for this on your anniversary, we humbly say thank you. </a:t>
            </a:r>
          </a:p>
          <a:p>
            <a:r>
              <a:rPr lang="en-US" dirty="0"/>
              <a:t>You have help bring new treatments forward..</a:t>
            </a:r>
          </a:p>
        </p:txBody>
      </p:sp>
      <p:sp>
        <p:nvSpPr>
          <p:cNvPr id="4" name="Slide Number Placeholder 3"/>
          <p:cNvSpPr>
            <a:spLocks noGrp="1"/>
          </p:cNvSpPr>
          <p:nvPr>
            <p:ph type="sldNum" sz="quarter" idx="10"/>
          </p:nvPr>
        </p:nvSpPr>
        <p:spPr/>
        <p:txBody>
          <a:bodyPr/>
          <a:lstStyle/>
          <a:p>
            <a:fld id="{053C509B-CCEB-43DC-A8ED-B77486DDE3FE}" type="slidenum">
              <a:rPr lang="en-US" smtClean="0"/>
              <a:t>13</a:t>
            </a:fld>
            <a:endParaRPr lang="en-US"/>
          </a:p>
        </p:txBody>
      </p:sp>
    </p:spTree>
    <p:extLst>
      <p:ext uri="{BB962C8B-B14F-4D97-AF65-F5344CB8AC3E}">
        <p14:creationId xmlns:p14="http://schemas.microsoft.com/office/powerpoint/2010/main" val="3488541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helped bring new treatments forward.</a:t>
            </a:r>
          </a:p>
          <a:p>
            <a:r>
              <a:rPr lang="en-US" dirty="0"/>
              <a:t>Your efforts, your commitment, your dedication have all helped our kids with NMD. </a:t>
            </a:r>
          </a:p>
          <a:p>
            <a:endParaRPr lang="en-US" dirty="0"/>
          </a:p>
          <a:p>
            <a:r>
              <a:rPr lang="en-US" dirty="0"/>
              <a:t>You have put forth the hard work in the community to raise awareness of NMD.  </a:t>
            </a:r>
          </a:p>
          <a:p>
            <a:r>
              <a:rPr lang="en-US" dirty="0"/>
              <a:t>You have put forth the hard work to raise money to advance the science and technology that are bringing to the forefront new innovative treatments for our patients with NMD.</a:t>
            </a:r>
          </a:p>
          <a:p>
            <a:r>
              <a:rPr lang="en-US" dirty="0"/>
              <a:t>You have put forth the hard work to help us for 65 incredible years.</a:t>
            </a:r>
          </a:p>
          <a:p>
            <a:endParaRPr lang="en-US" dirty="0"/>
          </a:p>
          <a:p>
            <a:r>
              <a:rPr lang="en-US" dirty="0"/>
              <a:t>And for this on your anniversary, we humbly say thank you. </a:t>
            </a:r>
          </a:p>
          <a:p>
            <a:r>
              <a:rPr lang="en-US" dirty="0"/>
              <a:t>You have help bring new treatments forward..</a:t>
            </a:r>
          </a:p>
        </p:txBody>
      </p:sp>
      <p:sp>
        <p:nvSpPr>
          <p:cNvPr id="4" name="Slide Number Placeholder 3"/>
          <p:cNvSpPr>
            <a:spLocks noGrp="1"/>
          </p:cNvSpPr>
          <p:nvPr>
            <p:ph type="sldNum" sz="quarter" idx="10"/>
          </p:nvPr>
        </p:nvSpPr>
        <p:spPr/>
        <p:txBody>
          <a:bodyPr/>
          <a:lstStyle/>
          <a:p>
            <a:fld id="{053C509B-CCEB-43DC-A8ED-B77486DDE3FE}" type="slidenum">
              <a:rPr lang="en-US" smtClean="0"/>
              <a:t>14</a:t>
            </a:fld>
            <a:endParaRPr lang="en-US"/>
          </a:p>
        </p:txBody>
      </p:sp>
    </p:spTree>
    <p:extLst>
      <p:ext uri="{BB962C8B-B14F-4D97-AF65-F5344CB8AC3E}">
        <p14:creationId xmlns:p14="http://schemas.microsoft.com/office/powerpoint/2010/main" val="113760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so grateful for all you have done this year and can’t wait for the remaining collections to bring us even closer to our goal!</a:t>
            </a:r>
          </a:p>
          <a:p>
            <a:endParaRPr lang="en-US" dirty="0"/>
          </a:p>
          <a:p>
            <a:r>
              <a:rPr lang="en-US" dirty="0"/>
              <a:t>This year, the Greater Virginia office is anticipating a short fall in their projected budget by around $90,000. In order to help us ensure we provide all the services necessary to our families we are asking all of you in the Greater VA region (South of Fredericksburg) to consider collecting for one more day or weekend before the end of the year to help us close this gap! If this is something you would consider executing please contact myself of Darcy Warren!</a:t>
            </a:r>
          </a:p>
          <a:p>
            <a:endParaRPr lang="en-US" dirty="0"/>
          </a:p>
        </p:txBody>
      </p:sp>
      <p:sp>
        <p:nvSpPr>
          <p:cNvPr id="4" name="Slide Number Placeholder 3"/>
          <p:cNvSpPr>
            <a:spLocks noGrp="1"/>
          </p:cNvSpPr>
          <p:nvPr>
            <p:ph type="sldNum" sz="quarter" idx="10"/>
          </p:nvPr>
        </p:nvSpPr>
        <p:spPr/>
        <p:txBody>
          <a:bodyPr/>
          <a:lstStyle/>
          <a:p>
            <a:fld id="{053C509B-CCEB-43DC-A8ED-B77486DDE3FE}" type="slidenum">
              <a:rPr lang="en-US" smtClean="0"/>
              <a:t>15</a:t>
            </a:fld>
            <a:endParaRPr lang="en-US"/>
          </a:p>
        </p:txBody>
      </p:sp>
    </p:spTree>
    <p:extLst>
      <p:ext uri="{BB962C8B-B14F-4D97-AF65-F5344CB8AC3E}">
        <p14:creationId xmlns:p14="http://schemas.microsoft.com/office/powerpoint/2010/main" val="2018724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helped bring new treatments forward.</a:t>
            </a:r>
          </a:p>
          <a:p>
            <a:r>
              <a:rPr lang="en-US" dirty="0"/>
              <a:t>Your efforts, your commitment, your dedication have all helped our kids with NMD. </a:t>
            </a:r>
          </a:p>
          <a:p>
            <a:endParaRPr lang="en-US" dirty="0"/>
          </a:p>
          <a:p>
            <a:r>
              <a:rPr lang="en-US" dirty="0"/>
              <a:t>You have put forth the hard work in the community to raise awareness of NMD.  </a:t>
            </a:r>
          </a:p>
          <a:p>
            <a:r>
              <a:rPr lang="en-US" dirty="0"/>
              <a:t>You have put forth the hard work to raise money to advance the science and technology that are bringing to the forefront new innovative treatments for our patients with NMD.</a:t>
            </a:r>
          </a:p>
          <a:p>
            <a:r>
              <a:rPr lang="en-US" dirty="0"/>
              <a:t>You have put forth the hard work to help us for 65 incredible years.</a:t>
            </a:r>
          </a:p>
          <a:p>
            <a:endParaRPr lang="en-US" dirty="0"/>
          </a:p>
          <a:p>
            <a:r>
              <a:rPr lang="en-US" dirty="0"/>
              <a:t>And for this on your anniversary, we humbly say thank you. </a:t>
            </a:r>
          </a:p>
          <a:p>
            <a:r>
              <a:rPr lang="en-US" dirty="0"/>
              <a:t>You have help bring new treatments forward..</a:t>
            </a:r>
          </a:p>
        </p:txBody>
      </p:sp>
      <p:sp>
        <p:nvSpPr>
          <p:cNvPr id="4" name="Slide Number Placeholder 3"/>
          <p:cNvSpPr>
            <a:spLocks noGrp="1"/>
          </p:cNvSpPr>
          <p:nvPr>
            <p:ph type="sldNum" sz="quarter" idx="10"/>
          </p:nvPr>
        </p:nvSpPr>
        <p:spPr/>
        <p:txBody>
          <a:bodyPr/>
          <a:lstStyle/>
          <a:p>
            <a:fld id="{053C509B-CCEB-43DC-A8ED-B77486DDE3FE}" type="slidenum">
              <a:rPr lang="en-US" smtClean="0"/>
              <a:t>16</a:t>
            </a:fld>
            <a:endParaRPr lang="en-US"/>
          </a:p>
        </p:txBody>
      </p:sp>
    </p:spTree>
    <p:extLst>
      <p:ext uri="{BB962C8B-B14F-4D97-AF65-F5344CB8AC3E}">
        <p14:creationId xmlns:p14="http://schemas.microsoft.com/office/powerpoint/2010/main" val="3925921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helped bring new treatments forward.</a:t>
            </a:r>
          </a:p>
          <a:p>
            <a:r>
              <a:rPr lang="en-US" dirty="0"/>
              <a:t>Your efforts, your commitment, your dedication have all helped our kids with NMD. </a:t>
            </a:r>
          </a:p>
          <a:p>
            <a:endParaRPr lang="en-US" dirty="0"/>
          </a:p>
          <a:p>
            <a:r>
              <a:rPr lang="en-US" dirty="0"/>
              <a:t>You have put forth the hard work in the community to raise awareness of NMD.  </a:t>
            </a:r>
          </a:p>
          <a:p>
            <a:r>
              <a:rPr lang="en-US" dirty="0"/>
              <a:t>You have put forth the hard work to raise money to advance the science and technology that are bringing to the forefront new innovative treatments for our patients with NMD.</a:t>
            </a:r>
          </a:p>
          <a:p>
            <a:r>
              <a:rPr lang="en-US" dirty="0"/>
              <a:t>You have put forth the hard work to help us for 65 incredible years.</a:t>
            </a:r>
          </a:p>
          <a:p>
            <a:endParaRPr lang="en-US" dirty="0"/>
          </a:p>
          <a:p>
            <a:r>
              <a:rPr lang="en-US" dirty="0"/>
              <a:t>And for this on your anniversary, we humbly say thank you. </a:t>
            </a:r>
          </a:p>
          <a:p>
            <a:r>
              <a:rPr lang="en-US" dirty="0"/>
              <a:t>You have help bring new treatments forward..</a:t>
            </a:r>
          </a:p>
        </p:txBody>
      </p:sp>
      <p:sp>
        <p:nvSpPr>
          <p:cNvPr id="4" name="Slide Number Placeholder 3"/>
          <p:cNvSpPr>
            <a:spLocks noGrp="1"/>
          </p:cNvSpPr>
          <p:nvPr>
            <p:ph type="sldNum" sz="quarter" idx="10"/>
          </p:nvPr>
        </p:nvSpPr>
        <p:spPr/>
        <p:txBody>
          <a:bodyPr/>
          <a:lstStyle/>
          <a:p>
            <a:fld id="{053C509B-CCEB-43DC-A8ED-B77486DDE3FE}" type="slidenum">
              <a:rPr lang="en-US" smtClean="0"/>
              <a:t>17</a:t>
            </a:fld>
            <a:endParaRPr lang="en-US"/>
          </a:p>
        </p:txBody>
      </p:sp>
    </p:spTree>
    <p:extLst>
      <p:ext uri="{BB962C8B-B14F-4D97-AF65-F5344CB8AC3E}">
        <p14:creationId xmlns:p14="http://schemas.microsoft.com/office/powerpoint/2010/main" val="4232114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helped bring new treatments forward.</a:t>
            </a:r>
          </a:p>
          <a:p>
            <a:r>
              <a:rPr lang="en-US" dirty="0"/>
              <a:t>Your efforts, your commitment, your dedication have all helped our kids with NMD. </a:t>
            </a:r>
          </a:p>
          <a:p>
            <a:endParaRPr lang="en-US" dirty="0"/>
          </a:p>
          <a:p>
            <a:r>
              <a:rPr lang="en-US" dirty="0"/>
              <a:t>You have put forth the hard work in the community to raise awareness of NMD.  </a:t>
            </a:r>
          </a:p>
          <a:p>
            <a:r>
              <a:rPr lang="en-US" dirty="0"/>
              <a:t>You have put forth the hard work to raise money to advance the science and technology that are bringing to the forefront new innovative treatments for our patients with NMD.</a:t>
            </a:r>
          </a:p>
          <a:p>
            <a:r>
              <a:rPr lang="en-US" dirty="0"/>
              <a:t>You have put forth the hard work to help us for 65 incredible years.</a:t>
            </a:r>
          </a:p>
          <a:p>
            <a:endParaRPr lang="en-US" dirty="0"/>
          </a:p>
          <a:p>
            <a:r>
              <a:rPr lang="en-US" dirty="0"/>
              <a:t>And for this on your anniversary, we humbly say thank you. </a:t>
            </a:r>
          </a:p>
          <a:p>
            <a:r>
              <a:rPr lang="en-US" dirty="0"/>
              <a:t>You have help bring new treatments forward..</a:t>
            </a:r>
          </a:p>
        </p:txBody>
      </p:sp>
      <p:sp>
        <p:nvSpPr>
          <p:cNvPr id="4" name="Slide Number Placeholder 3"/>
          <p:cNvSpPr>
            <a:spLocks noGrp="1"/>
          </p:cNvSpPr>
          <p:nvPr>
            <p:ph type="sldNum" sz="quarter" idx="10"/>
          </p:nvPr>
        </p:nvSpPr>
        <p:spPr/>
        <p:txBody>
          <a:bodyPr/>
          <a:lstStyle/>
          <a:p>
            <a:fld id="{053C509B-CCEB-43DC-A8ED-B77486DDE3FE}" type="slidenum">
              <a:rPr lang="en-US" smtClean="0"/>
              <a:t>18</a:t>
            </a:fld>
            <a:endParaRPr lang="en-US"/>
          </a:p>
        </p:txBody>
      </p:sp>
    </p:spTree>
    <p:extLst>
      <p:ext uri="{BB962C8B-B14F-4D97-AF65-F5344CB8AC3E}">
        <p14:creationId xmlns:p14="http://schemas.microsoft.com/office/powerpoint/2010/main" val="439364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helped bring new treatments forward.</a:t>
            </a:r>
          </a:p>
          <a:p>
            <a:r>
              <a:rPr lang="en-US" dirty="0"/>
              <a:t>Your efforts, your commitment, your dedication have all helped our kids with NMD. </a:t>
            </a:r>
          </a:p>
          <a:p>
            <a:endParaRPr lang="en-US" dirty="0"/>
          </a:p>
          <a:p>
            <a:r>
              <a:rPr lang="en-US" dirty="0"/>
              <a:t>You have put forth the hard work in the community to raise awareness of NMD.  </a:t>
            </a:r>
          </a:p>
          <a:p>
            <a:r>
              <a:rPr lang="en-US" dirty="0"/>
              <a:t>You have put forth the hard work to raise money to advance the science and technology that are bringing to the forefront new innovative treatments for our patients with NMD.</a:t>
            </a:r>
          </a:p>
          <a:p>
            <a:r>
              <a:rPr lang="en-US" dirty="0"/>
              <a:t>You have put forth the hard work to help us for 65 incredible years.</a:t>
            </a:r>
          </a:p>
          <a:p>
            <a:endParaRPr lang="en-US" dirty="0"/>
          </a:p>
          <a:p>
            <a:r>
              <a:rPr lang="en-US" dirty="0"/>
              <a:t>And for this on your anniversary, we humbly say thank you. </a:t>
            </a:r>
          </a:p>
          <a:p>
            <a:r>
              <a:rPr lang="en-US" dirty="0"/>
              <a:t>You have help bring new treatments forward..</a:t>
            </a:r>
          </a:p>
        </p:txBody>
      </p:sp>
      <p:sp>
        <p:nvSpPr>
          <p:cNvPr id="4" name="Slide Number Placeholder 3"/>
          <p:cNvSpPr>
            <a:spLocks noGrp="1"/>
          </p:cNvSpPr>
          <p:nvPr>
            <p:ph type="sldNum" sz="quarter" idx="10"/>
          </p:nvPr>
        </p:nvSpPr>
        <p:spPr/>
        <p:txBody>
          <a:bodyPr/>
          <a:lstStyle/>
          <a:p>
            <a:fld id="{053C509B-CCEB-43DC-A8ED-B77486DDE3FE}" type="slidenum">
              <a:rPr lang="en-US" smtClean="0"/>
              <a:t>19</a:t>
            </a:fld>
            <a:endParaRPr lang="en-US"/>
          </a:p>
        </p:txBody>
      </p:sp>
    </p:spTree>
    <p:extLst>
      <p:ext uri="{BB962C8B-B14F-4D97-AF65-F5344CB8AC3E}">
        <p14:creationId xmlns:p14="http://schemas.microsoft.com/office/powerpoint/2010/main" val="1970537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let’s take a look at this effort…</a:t>
            </a:r>
          </a:p>
          <a:p>
            <a:endParaRPr lang="en-US" dirty="0"/>
          </a:p>
          <a:p>
            <a:r>
              <a:rPr lang="en-US" dirty="0"/>
              <a:t>For more than 60 years, the IAFF has been engaged and mobilized with over 1,655 Fill the Boot events (IS THIS ANNUALLY OR IN TOTAL?)</a:t>
            </a:r>
          </a:p>
          <a:p>
            <a:r>
              <a:rPr lang="en-US" dirty="0"/>
              <a:t>You represent over 100,000 volunteers </a:t>
            </a:r>
          </a:p>
          <a:p>
            <a:r>
              <a:rPr lang="en-US" dirty="0"/>
              <a:t>And you have raised millions of dollars and you continue to raise millions of dollars every year. </a:t>
            </a:r>
          </a:p>
        </p:txBody>
      </p:sp>
    </p:spTree>
    <p:extLst>
      <p:ext uri="{BB962C8B-B14F-4D97-AF65-F5344CB8AC3E}">
        <p14:creationId xmlns:p14="http://schemas.microsoft.com/office/powerpoint/2010/main" val="296974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helped bring new treatments forward.</a:t>
            </a:r>
          </a:p>
          <a:p>
            <a:r>
              <a:rPr lang="en-US" dirty="0"/>
              <a:t>Your efforts, your commitment, your dedication have all helped our kids with NMD. </a:t>
            </a:r>
          </a:p>
          <a:p>
            <a:endParaRPr lang="en-US" dirty="0"/>
          </a:p>
          <a:p>
            <a:r>
              <a:rPr lang="en-US" dirty="0"/>
              <a:t>You have put forth the hard work in the community to raise awareness of NMD.  </a:t>
            </a:r>
          </a:p>
          <a:p>
            <a:r>
              <a:rPr lang="en-US" dirty="0"/>
              <a:t>You have put forth the hard work to raise money to advance the science and technology that are bringing to the forefront new innovative treatments for our patients with NMD.</a:t>
            </a:r>
          </a:p>
          <a:p>
            <a:r>
              <a:rPr lang="en-US" dirty="0"/>
              <a:t>You have put forth the hard work to help us for 65 incredible years.</a:t>
            </a:r>
          </a:p>
          <a:p>
            <a:endParaRPr lang="en-US" dirty="0"/>
          </a:p>
          <a:p>
            <a:r>
              <a:rPr lang="en-US" dirty="0"/>
              <a:t>And for this on your anniversary, we humbly say thank you. </a:t>
            </a:r>
          </a:p>
          <a:p>
            <a:r>
              <a:rPr lang="en-US" dirty="0"/>
              <a:t>You have help bring new treatments forward..</a:t>
            </a:r>
          </a:p>
        </p:txBody>
      </p:sp>
      <p:sp>
        <p:nvSpPr>
          <p:cNvPr id="4" name="Slide Number Placeholder 3"/>
          <p:cNvSpPr>
            <a:spLocks noGrp="1"/>
          </p:cNvSpPr>
          <p:nvPr>
            <p:ph type="sldNum" sz="quarter" idx="10"/>
          </p:nvPr>
        </p:nvSpPr>
        <p:spPr/>
        <p:txBody>
          <a:bodyPr/>
          <a:lstStyle/>
          <a:p>
            <a:fld id="{053C509B-CCEB-43DC-A8ED-B77486DDE3FE}" type="slidenum">
              <a:rPr lang="en-US" smtClean="0"/>
              <a:t>20</a:t>
            </a:fld>
            <a:endParaRPr lang="en-US"/>
          </a:p>
        </p:txBody>
      </p:sp>
    </p:spTree>
    <p:extLst>
      <p:ext uri="{BB962C8B-B14F-4D97-AF65-F5344CB8AC3E}">
        <p14:creationId xmlns:p14="http://schemas.microsoft.com/office/powerpoint/2010/main" val="414681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helped bring new treatments forward.</a:t>
            </a:r>
          </a:p>
          <a:p>
            <a:r>
              <a:rPr lang="en-US" dirty="0"/>
              <a:t>Your efforts, your commitment, your dedication have all helped our kids with NMD. </a:t>
            </a:r>
          </a:p>
          <a:p>
            <a:endParaRPr lang="en-US" dirty="0"/>
          </a:p>
          <a:p>
            <a:r>
              <a:rPr lang="en-US" dirty="0"/>
              <a:t>You have put forth the hard work in the community to raise awareness of NMD.  </a:t>
            </a:r>
          </a:p>
          <a:p>
            <a:r>
              <a:rPr lang="en-US" dirty="0"/>
              <a:t>You have put forth the hard work to raise money to advance the science and technology that are bringing to the forefront new innovative treatments for our patients with NMD.</a:t>
            </a:r>
          </a:p>
          <a:p>
            <a:r>
              <a:rPr lang="en-US" dirty="0"/>
              <a:t>You have put forth the hard work to help us for 65 incredible years.</a:t>
            </a:r>
          </a:p>
          <a:p>
            <a:endParaRPr lang="en-US" dirty="0"/>
          </a:p>
          <a:p>
            <a:r>
              <a:rPr lang="en-US" dirty="0"/>
              <a:t>And for this on your anniversary, we humbly say thank you. </a:t>
            </a:r>
          </a:p>
          <a:p>
            <a:r>
              <a:rPr lang="en-US" dirty="0"/>
              <a:t>You have help bring new treatments forward..</a:t>
            </a:r>
          </a:p>
        </p:txBody>
      </p:sp>
      <p:sp>
        <p:nvSpPr>
          <p:cNvPr id="4" name="Slide Number Placeholder 3"/>
          <p:cNvSpPr>
            <a:spLocks noGrp="1"/>
          </p:cNvSpPr>
          <p:nvPr>
            <p:ph type="sldNum" sz="quarter" idx="10"/>
          </p:nvPr>
        </p:nvSpPr>
        <p:spPr/>
        <p:txBody>
          <a:bodyPr/>
          <a:lstStyle/>
          <a:p>
            <a:fld id="{053C509B-CCEB-43DC-A8ED-B77486DDE3FE}" type="slidenum">
              <a:rPr lang="en-US" smtClean="0"/>
              <a:t>21</a:t>
            </a:fld>
            <a:endParaRPr lang="en-US"/>
          </a:p>
        </p:txBody>
      </p:sp>
    </p:spTree>
    <p:extLst>
      <p:ext uri="{BB962C8B-B14F-4D97-AF65-F5344CB8AC3E}">
        <p14:creationId xmlns:p14="http://schemas.microsoft.com/office/powerpoint/2010/main" val="774610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helped bring new treatments forward.</a:t>
            </a:r>
          </a:p>
          <a:p>
            <a:r>
              <a:rPr lang="en-US" dirty="0"/>
              <a:t>Your efforts, your commitment, your dedication have all helped our kids with NMD. </a:t>
            </a:r>
          </a:p>
          <a:p>
            <a:endParaRPr lang="en-US" dirty="0"/>
          </a:p>
          <a:p>
            <a:r>
              <a:rPr lang="en-US" dirty="0"/>
              <a:t>You have put forth the hard work in the community to raise awareness of NMD.  </a:t>
            </a:r>
          </a:p>
          <a:p>
            <a:r>
              <a:rPr lang="en-US" dirty="0"/>
              <a:t>You have put forth the hard work to raise money to advance the science and technology that are bringing to the forefront new innovative treatments for our patients with NMD.</a:t>
            </a:r>
          </a:p>
          <a:p>
            <a:r>
              <a:rPr lang="en-US" dirty="0"/>
              <a:t>You have put forth the hard work to help us for 65 incredible years.</a:t>
            </a:r>
          </a:p>
          <a:p>
            <a:endParaRPr lang="en-US" dirty="0"/>
          </a:p>
          <a:p>
            <a:r>
              <a:rPr lang="en-US" dirty="0"/>
              <a:t>And for this on your anniversary, we humbly say thank you. </a:t>
            </a:r>
          </a:p>
          <a:p>
            <a:r>
              <a:rPr lang="en-US" dirty="0"/>
              <a:t>You have help bring new treatments forward..</a:t>
            </a:r>
          </a:p>
        </p:txBody>
      </p:sp>
      <p:sp>
        <p:nvSpPr>
          <p:cNvPr id="4" name="Slide Number Placeholder 3"/>
          <p:cNvSpPr>
            <a:spLocks noGrp="1"/>
          </p:cNvSpPr>
          <p:nvPr>
            <p:ph type="sldNum" sz="quarter" idx="10"/>
          </p:nvPr>
        </p:nvSpPr>
        <p:spPr/>
        <p:txBody>
          <a:bodyPr/>
          <a:lstStyle/>
          <a:p>
            <a:fld id="{053C509B-CCEB-43DC-A8ED-B77486DDE3FE}" type="slidenum">
              <a:rPr lang="en-US" smtClean="0"/>
              <a:t>22</a:t>
            </a:fld>
            <a:endParaRPr lang="en-US"/>
          </a:p>
        </p:txBody>
      </p:sp>
    </p:spTree>
    <p:extLst>
      <p:ext uri="{BB962C8B-B14F-4D97-AF65-F5344CB8AC3E}">
        <p14:creationId xmlns:p14="http://schemas.microsoft.com/office/powerpoint/2010/main" val="1651760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helped bring new treatments forward.</a:t>
            </a:r>
          </a:p>
          <a:p>
            <a:r>
              <a:rPr lang="en-US" dirty="0"/>
              <a:t>Your efforts, your commitment, your dedication have all helped our kids with NMD. </a:t>
            </a:r>
          </a:p>
          <a:p>
            <a:endParaRPr lang="en-US" dirty="0"/>
          </a:p>
          <a:p>
            <a:r>
              <a:rPr lang="en-US" dirty="0"/>
              <a:t>You have put forth the hard work in the community to raise awareness of NMD.  </a:t>
            </a:r>
          </a:p>
          <a:p>
            <a:r>
              <a:rPr lang="en-US" dirty="0"/>
              <a:t>You have put forth the hard work to raise money to advance the science and technology that are bringing to the forefront new innovative treatments for our patients with NMD.</a:t>
            </a:r>
          </a:p>
          <a:p>
            <a:r>
              <a:rPr lang="en-US" dirty="0"/>
              <a:t>You have put forth the hard work to help us for 65 incredible years.</a:t>
            </a:r>
          </a:p>
          <a:p>
            <a:endParaRPr lang="en-US" dirty="0"/>
          </a:p>
          <a:p>
            <a:r>
              <a:rPr lang="en-US" dirty="0"/>
              <a:t>And for this on your anniversary, we humbly say thank you. </a:t>
            </a:r>
          </a:p>
          <a:p>
            <a:r>
              <a:rPr lang="en-US" dirty="0"/>
              <a:t>You have help bring new treatments forward..</a:t>
            </a:r>
          </a:p>
        </p:txBody>
      </p:sp>
      <p:sp>
        <p:nvSpPr>
          <p:cNvPr id="4" name="Slide Number Placeholder 3"/>
          <p:cNvSpPr>
            <a:spLocks noGrp="1"/>
          </p:cNvSpPr>
          <p:nvPr>
            <p:ph type="sldNum" sz="quarter" idx="10"/>
          </p:nvPr>
        </p:nvSpPr>
        <p:spPr/>
        <p:txBody>
          <a:bodyPr/>
          <a:lstStyle/>
          <a:p>
            <a:fld id="{053C509B-CCEB-43DC-A8ED-B77486DDE3FE}" type="slidenum">
              <a:rPr lang="en-US" smtClean="0"/>
              <a:t>23</a:t>
            </a:fld>
            <a:endParaRPr lang="en-US"/>
          </a:p>
        </p:txBody>
      </p:sp>
    </p:spTree>
    <p:extLst>
      <p:ext uri="{BB962C8B-B14F-4D97-AF65-F5344CB8AC3E}">
        <p14:creationId xmlns:p14="http://schemas.microsoft.com/office/powerpoint/2010/main" val="649400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helped bring new treatments forward.</a:t>
            </a:r>
          </a:p>
          <a:p>
            <a:r>
              <a:rPr lang="en-US" dirty="0"/>
              <a:t>Your efforts, your commitment, your dedication have all helped our kids with NMD. </a:t>
            </a:r>
          </a:p>
          <a:p>
            <a:endParaRPr lang="en-US" dirty="0"/>
          </a:p>
          <a:p>
            <a:r>
              <a:rPr lang="en-US" dirty="0"/>
              <a:t>You have put forth the hard work in the community to raise awareness of NMD.  </a:t>
            </a:r>
          </a:p>
          <a:p>
            <a:r>
              <a:rPr lang="en-US" dirty="0"/>
              <a:t>You have put forth the hard work to raise money to advance the science and technology that are bringing to the forefront new innovative treatments for our patients with NMD.</a:t>
            </a:r>
          </a:p>
          <a:p>
            <a:r>
              <a:rPr lang="en-US" dirty="0"/>
              <a:t>You have put forth the hard work to help us for 65 incredible years.</a:t>
            </a:r>
          </a:p>
          <a:p>
            <a:endParaRPr lang="en-US" dirty="0"/>
          </a:p>
          <a:p>
            <a:r>
              <a:rPr lang="en-US" dirty="0"/>
              <a:t>And for this on your anniversary, we humbly say thank you. </a:t>
            </a:r>
          </a:p>
          <a:p>
            <a:r>
              <a:rPr lang="en-US" dirty="0"/>
              <a:t>You have help bring new treatments forward..</a:t>
            </a:r>
          </a:p>
        </p:txBody>
      </p:sp>
      <p:sp>
        <p:nvSpPr>
          <p:cNvPr id="4" name="Slide Number Placeholder 3"/>
          <p:cNvSpPr>
            <a:spLocks noGrp="1"/>
          </p:cNvSpPr>
          <p:nvPr>
            <p:ph type="sldNum" sz="quarter" idx="10"/>
          </p:nvPr>
        </p:nvSpPr>
        <p:spPr/>
        <p:txBody>
          <a:bodyPr/>
          <a:lstStyle/>
          <a:p>
            <a:fld id="{053C509B-CCEB-43DC-A8ED-B77486DDE3FE}" type="slidenum">
              <a:rPr lang="en-US" smtClean="0"/>
              <a:t>24</a:t>
            </a:fld>
            <a:endParaRPr lang="en-US"/>
          </a:p>
        </p:txBody>
      </p:sp>
    </p:spTree>
    <p:extLst>
      <p:ext uri="{BB962C8B-B14F-4D97-AF65-F5344CB8AC3E}">
        <p14:creationId xmlns:p14="http://schemas.microsoft.com/office/powerpoint/2010/main" val="3976339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helped bring new treatments forward.</a:t>
            </a:r>
          </a:p>
          <a:p>
            <a:r>
              <a:rPr lang="en-US" dirty="0"/>
              <a:t>Your efforts, your commitment, your dedication have all helped our kids with NMD. </a:t>
            </a:r>
          </a:p>
          <a:p>
            <a:endParaRPr lang="en-US" dirty="0"/>
          </a:p>
          <a:p>
            <a:r>
              <a:rPr lang="en-US" dirty="0"/>
              <a:t>You have put forth the hard work in the community to raise awareness of NMD.  </a:t>
            </a:r>
          </a:p>
          <a:p>
            <a:r>
              <a:rPr lang="en-US" dirty="0"/>
              <a:t>You have put forth the hard work to raise money to advance the science and technology that are bringing to the forefront new innovative treatments for our patients with NMD.</a:t>
            </a:r>
          </a:p>
          <a:p>
            <a:r>
              <a:rPr lang="en-US" dirty="0"/>
              <a:t>You have put forth the hard work to help us for 65 incredible years.</a:t>
            </a:r>
          </a:p>
          <a:p>
            <a:endParaRPr lang="en-US" dirty="0"/>
          </a:p>
          <a:p>
            <a:r>
              <a:rPr lang="en-US" dirty="0"/>
              <a:t>And for this on your anniversary, we humbly say thank you. </a:t>
            </a:r>
          </a:p>
          <a:p>
            <a:r>
              <a:rPr lang="en-US" dirty="0"/>
              <a:t>You have help bring new treatments forward..</a:t>
            </a:r>
          </a:p>
        </p:txBody>
      </p:sp>
      <p:sp>
        <p:nvSpPr>
          <p:cNvPr id="4" name="Slide Number Placeholder 3"/>
          <p:cNvSpPr>
            <a:spLocks noGrp="1"/>
          </p:cNvSpPr>
          <p:nvPr>
            <p:ph type="sldNum" sz="quarter" idx="10"/>
          </p:nvPr>
        </p:nvSpPr>
        <p:spPr/>
        <p:txBody>
          <a:bodyPr/>
          <a:lstStyle/>
          <a:p>
            <a:fld id="{053C509B-CCEB-43DC-A8ED-B77486DDE3FE}" type="slidenum">
              <a:rPr lang="en-US" smtClean="0"/>
              <a:t>25</a:t>
            </a:fld>
            <a:endParaRPr lang="en-US"/>
          </a:p>
        </p:txBody>
      </p:sp>
    </p:spTree>
    <p:extLst>
      <p:ext uri="{BB962C8B-B14F-4D97-AF65-F5344CB8AC3E}">
        <p14:creationId xmlns:p14="http://schemas.microsoft.com/office/powerpoint/2010/main" val="3341061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helped bring new treatments forward.</a:t>
            </a:r>
          </a:p>
          <a:p>
            <a:r>
              <a:rPr lang="en-US" dirty="0"/>
              <a:t>Your efforts, your commitment, your dedication have all helped our kids with NMD. </a:t>
            </a:r>
          </a:p>
          <a:p>
            <a:endParaRPr lang="en-US" dirty="0"/>
          </a:p>
          <a:p>
            <a:r>
              <a:rPr lang="en-US" dirty="0"/>
              <a:t>You have put forth the hard work in the community to raise awareness of NMD.  </a:t>
            </a:r>
          </a:p>
          <a:p>
            <a:r>
              <a:rPr lang="en-US" dirty="0"/>
              <a:t>You have put forth the hard work to raise money to advance the science and technology that are bringing to the forefront new innovative treatments for our patients with NMD.</a:t>
            </a:r>
          </a:p>
          <a:p>
            <a:r>
              <a:rPr lang="en-US" dirty="0"/>
              <a:t>You have put forth the hard work to help us for 65 incredible years.</a:t>
            </a:r>
          </a:p>
          <a:p>
            <a:endParaRPr lang="en-US" dirty="0"/>
          </a:p>
          <a:p>
            <a:r>
              <a:rPr lang="en-US" dirty="0"/>
              <a:t>And for this on your anniversary, we humbly say thank you. </a:t>
            </a:r>
          </a:p>
          <a:p>
            <a:r>
              <a:rPr lang="en-US" dirty="0"/>
              <a:t>You have help bring new treatments forward..</a:t>
            </a:r>
          </a:p>
        </p:txBody>
      </p:sp>
      <p:sp>
        <p:nvSpPr>
          <p:cNvPr id="4" name="Slide Number Placeholder 3"/>
          <p:cNvSpPr>
            <a:spLocks noGrp="1"/>
          </p:cNvSpPr>
          <p:nvPr>
            <p:ph type="sldNum" sz="quarter" idx="10"/>
          </p:nvPr>
        </p:nvSpPr>
        <p:spPr/>
        <p:txBody>
          <a:bodyPr/>
          <a:lstStyle/>
          <a:p>
            <a:fld id="{053C509B-CCEB-43DC-A8ED-B77486DDE3FE}" type="slidenum">
              <a:rPr lang="en-US" smtClean="0"/>
              <a:t>26</a:t>
            </a:fld>
            <a:endParaRPr lang="en-US"/>
          </a:p>
        </p:txBody>
      </p:sp>
    </p:spTree>
    <p:extLst>
      <p:ext uri="{BB962C8B-B14F-4D97-AF65-F5344CB8AC3E}">
        <p14:creationId xmlns:p14="http://schemas.microsoft.com/office/powerpoint/2010/main" val="817640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helped bring new treatments forward.</a:t>
            </a:r>
          </a:p>
          <a:p>
            <a:r>
              <a:rPr lang="en-US" dirty="0"/>
              <a:t>Your efforts, your commitment, your dedication have all helped our kids with NMD. </a:t>
            </a:r>
          </a:p>
          <a:p>
            <a:endParaRPr lang="en-US" dirty="0"/>
          </a:p>
          <a:p>
            <a:r>
              <a:rPr lang="en-US" dirty="0"/>
              <a:t>You have put forth the hard work in the community to raise awareness of NMD.  </a:t>
            </a:r>
          </a:p>
          <a:p>
            <a:r>
              <a:rPr lang="en-US" dirty="0"/>
              <a:t>You have put forth the hard work to raise money to advance the science and technology that are bringing to the forefront new innovative treatments for our patients with NMD.</a:t>
            </a:r>
          </a:p>
          <a:p>
            <a:r>
              <a:rPr lang="en-US" dirty="0"/>
              <a:t>You have put forth the hard work to help us for 65 incredible years.</a:t>
            </a:r>
          </a:p>
          <a:p>
            <a:endParaRPr lang="en-US" dirty="0"/>
          </a:p>
          <a:p>
            <a:r>
              <a:rPr lang="en-US" dirty="0"/>
              <a:t>And for this on your anniversary, we humbly say thank you. </a:t>
            </a:r>
          </a:p>
          <a:p>
            <a:r>
              <a:rPr lang="en-US" dirty="0"/>
              <a:t>You have help bring new treatments forward..</a:t>
            </a:r>
          </a:p>
        </p:txBody>
      </p:sp>
      <p:sp>
        <p:nvSpPr>
          <p:cNvPr id="4" name="Slide Number Placeholder 3"/>
          <p:cNvSpPr>
            <a:spLocks noGrp="1"/>
          </p:cNvSpPr>
          <p:nvPr>
            <p:ph type="sldNum" sz="quarter" idx="10"/>
          </p:nvPr>
        </p:nvSpPr>
        <p:spPr/>
        <p:txBody>
          <a:bodyPr/>
          <a:lstStyle/>
          <a:p>
            <a:fld id="{053C509B-CCEB-43DC-A8ED-B77486DDE3FE}" type="slidenum">
              <a:rPr lang="en-US" smtClean="0"/>
              <a:t>27</a:t>
            </a:fld>
            <a:endParaRPr lang="en-US"/>
          </a:p>
        </p:txBody>
      </p:sp>
    </p:spTree>
    <p:extLst>
      <p:ext uri="{BB962C8B-B14F-4D97-AF65-F5344CB8AC3E}">
        <p14:creationId xmlns:p14="http://schemas.microsoft.com/office/powerpoint/2010/main" val="2811041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helped bring new treatments forward.</a:t>
            </a:r>
          </a:p>
          <a:p>
            <a:r>
              <a:rPr lang="en-US" dirty="0"/>
              <a:t>Your efforts, your commitment, your dedication have all helped our kids with NMD. </a:t>
            </a:r>
          </a:p>
          <a:p>
            <a:endParaRPr lang="en-US" dirty="0"/>
          </a:p>
          <a:p>
            <a:r>
              <a:rPr lang="en-US" dirty="0"/>
              <a:t>You have put forth the hard work in the community to raise awareness of NMD.  </a:t>
            </a:r>
          </a:p>
          <a:p>
            <a:r>
              <a:rPr lang="en-US" dirty="0"/>
              <a:t>You have put forth the hard work to raise money to advance the science and technology that are bringing to the forefront new innovative treatments for our patients with NMD.</a:t>
            </a:r>
          </a:p>
          <a:p>
            <a:r>
              <a:rPr lang="en-US" dirty="0"/>
              <a:t>You have put forth the hard work to help us for 65 incredible years.</a:t>
            </a:r>
          </a:p>
          <a:p>
            <a:endParaRPr lang="en-US" dirty="0"/>
          </a:p>
          <a:p>
            <a:r>
              <a:rPr lang="en-US" dirty="0"/>
              <a:t>And for this on your anniversary, we humbly say thank you. </a:t>
            </a:r>
          </a:p>
          <a:p>
            <a:r>
              <a:rPr lang="en-US" dirty="0"/>
              <a:t>You have help bring new treatments forward..</a:t>
            </a:r>
          </a:p>
        </p:txBody>
      </p:sp>
      <p:sp>
        <p:nvSpPr>
          <p:cNvPr id="4" name="Slide Number Placeholder 3"/>
          <p:cNvSpPr>
            <a:spLocks noGrp="1"/>
          </p:cNvSpPr>
          <p:nvPr>
            <p:ph type="sldNum" sz="quarter" idx="10"/>
          </p:nvPr>
        </p:nvSpPr>
        <p:spPr/>
        <p:txBody>
          <a:bodyPr/>
          <a:lstStyle/>
          <a:p>
            <a:fld id="{053C509B-CCEB-43DC-A8ED-B77486DDE3FE}" type="slidenum">
              <a:rPr lang="en-US" smtClean="0"/>
              <a:t>28</a:t>
            </a:fld>
            <a:endParaRPr lang="en-US"/>
          </a:p>
        </p:txBody>
      </p:sp>
    </p:spTree>
    <p:extLst>
      <p:ext uri="{BB962C8B-B14F-4D97-AF65-F5344CB8AC3E}">
        <p14:creationId xmlns:p14="http://schemas.microsoft.com/office/powerpoint/2010/main" val="1773677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helped bring new treatments forward.</a:t>
            </a:r>
          </a:p>
          <a:p>
            <a:r>
              <a:rPr lang="en-US" dirty="0"/>
              <a:t>Your efforts, your commitment, your dedication have all helped our kids with NMD. </a:t>
            </a:r>
          </a:p>
          <a:p>
            <a:endParaRPr lang="en-US" dirty="0"/>
          </a:p>
          <a:p>
            <a:r>
              <a:rPr lang="en-US" dirty="0"/>
              <a:t>You have put forth the hard work in the community to raise awareness of NMD.  </a:t>
            </a:r>
          </a:p>
          <a:p>
            <a:r>
              <a:rPr lang="en-US" dirty="0"/>
              <a:t>You have put forth the hard work to raise money to advance the science and technology that are bringing to the forefront new innovative treatments for our patients with NMD.</a:t>
            </a:r>
          </a:p>
          <a:p>
            <a:r>
              <a:rPr lang="en-US" dirty="0"/>
              <a:t>You have put forth the hard work to help us for 65 incredible years.</a:t>
            </a:r>
          </a:p>
          <a:p>
            <a:endParaRPr lang="en-US" dirty="0"/>
          </a:p>
          <a:p>
            <a:r>
              <a:rPr lang="en-US" dirty="0"/>
              <a:t>And for this on your anniversary, we humbly say thank you. </a:t>
            </a:r>
          </a:p>
          <a:p>
            <a:r>
              <a:rPr lang="en-US" dirty="0"/>
              <a:t>You have help bring new treatments forward..</a:t>
            </a:r>
          </a:p>
        </p:txBody>
      </p:sp>
      <p:sp>
        <p:nvSpPr>
          <p:cNvPr id="4" name="Slide Number Placeholder 3"/>
          <p:cNvSpPr>
            <a:spLocks noGrp="1"/>
          </p:cNvSpPr>
          <p:nvPr>
            <p:ph type="sldNum" sz="quarter" idx="10"/>
          </p:nvPr>
        </p:nvSpPr>
        <p:spPr/>
        <p:txBody>
          <a:bodyPr/>
          <a:lstStyle/>
          <a:p>
            <a:fld id="{053C509B-CCEB-43DC-A8ED-B77486DDE3FE}" type="slidenum">
              <a:rPr lang="en-US" smtClean="0"/>
              <a:t>29</a:t>
            </a:fld>
            <a:endParaRPr lang="en-US"/>
          </a:p>
        </p:txBody>
      </p:sp>
    </p:spTree>
    <p:extLst>
      <p:ext uri="{BB962C8B-B14F-4D97-AF65-F5344CB8AC3E}">
        <p14:creationId xmlns:p14="http://schemas.microsoft.com/office/powerpoint/2010/main" val="2837690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take a look at how those dollars have been invested…</a:t>
            </a:r>
          </a:p>
          <a:p>
            <a:endParaRPr lang="en-US" dirty="0"/>
          </a:p>
          <a:p>
            <a:r>
              <a:rPr lang="en-US" dirty="0"/>
              <a:t>Your contributions have helped fund over 150 active research projects, worldwide</a:t>
            </a:r>
          </a:p>
          <a:p>
            <a:r>
              <a:rPr lang="en-US" dirty="0"/>
              <a:t>Your contributions have allowed us to award over 70 research grants </a:t>
            </a:r>
          </a:p>
          <a:p>
            <a:r>
              <a:rPr lang="en-US" dirty="0"/>
              <a:t>Your contributions help us to host every year our annual conference. </a:t>
            </a:r>
          </a:p>
          <a:p>
            <a:r>
              <a:rPr lang="en-US" dirty="0"/>
              <a:t>In fact we just held our annual clinical conference to a sell out crowd of over 700 top researchers, academicians, clinicians and physicians. </a:t>
            </a:r>
          </a:p>
          <a:p>
            <a:r>
              <a:rPr lang="en-US" dirty="0"/>
              <a:t>It was our largest conference ever and next year we are going even bigger…expecting to double in size the number of participants.  </a:t>
            </a:r>
          </a:p>
          <a:p>
            <a:r>
              <a:rPr lang="en-US" dirty="0"/>
              <a:t>We are super excited about this. </a:t>
            </a:r>
          </a:p>
          <a:p>
            <a:endParaRPr lang="en-US" dirty="0"/>
          </a:p>
          <a:p>
            <a:r>
              <a:rPr lang="en-US" dirty="0"/>
              <a:t>But most important…we have new treatments available.  The investment in science and research are finally paying off. We are seeing new treatments become available. </a:t>
            </a:r>
          </a:p>
          <a:p>
            <a:r>
              <a:rPr lang="en-US" dirty="0"/>
              <a:t>Again, you helped us bring all of this forward. </a:t>
            </a:r>
          </a:p>
        </p:txBody>
      </p:sp>
      <p:sp>
        <p:nvSpPr>
          <p:cNvPr id="4" name="Slide Number Placeholder 3"/>
          <p:cNvSpPr>
            <a:spLocks noGrp="1"/>
          </p:cNvSpPr>
          <p:nvPr>
            <p:ph type="sldNum" sz="quarter" idx="10"/>
          </p:nvPr>
        </p:nvSpPr>
        <p:spPr/>
        <p:txBody>
          <a:bodyPr/>
          <a:lstStyle/>
          <a:p>
            <a:fld id="{053C509B-CCEB-43DC-A8ED-B77486DDE3FE}" type="slidenum">
              <a:rPr lang="en-US" smtClean="0"/>
              <a:t>3</a:t>
            </a:fld>
            <a:endParaRPr lang="en-US"/>
          </a:p>
        </p:txBody>
      </p:sp>
    </p:spTree>
    <p:extLst>
      <p:ext uri="{BB962C8B-B14F-4D97-AF65-F5344CB8AC3E}">
        <p14:creationId xmlns:p14="http://schemas.microsoft.com/office/powerpoint/2010/main" val="5433913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helped bring new treatments forward.</a:t>
            </a:r>
          </a:p>
          <a:p>
            <a:r>
              <a:rPr lang="en-US" dirty="0"/>
              <a:t>Your efforts, your commitment, your dedication have all helped our kids with NMD. </a:t>
            </a:r>
          </a:p>
          <a:p>
            <a:endParaRPr lang="en-US" dirty="0"/>
          </a:p>
          <a:p>
            <a:r>
              <a:rPr lang="en-US" dirty="0"/>
              <a:t>You have put forth the hard work in the community to raise awareness of NMD.  </a:t>
            </a:r>
          </a:p>
          <a:p>
            <a:r>
              <a:rPr lang="en-US" dirty="0"/>
              <a:t>You have put forth the hard work to raise money to advance the science and technology that are bringing to the forefront new innovative treatments for our patients with NMD.</a:t>
            </a:r>
          </a:p>
          <a:p>
            <a:r>
              <a:rPr lang="en-US" dirty="0"/>
              <a:t>You have put forth the hard work to help us for 65 incredible years.</a:t>
            </a:r>
          </a:p>
          <a:p>
            <a:endParaRPr lang="en-US" dirty="0"/>
          </a:p>
          <a:p>
            <a:r>
              <a:rPr lang="en-US" dirty="0"/>
              <a:t>And for this on your anniversary, we humbly say thank you. </a:t>
            </a:r>
          </a:p>
          <a:p>
            <a:r>
              <a:rPr lang="en-US" dirty="0"/>
              <a:t>You have help bring new treatments forward..</a:t>
            </a:r>
          </a:p>
        </p:txBody>
      </p:sp>
      <p:sp>
        <p:nvSpPr>
          <p:cNvPr id="4" name="Slide Number Placeholder 3"/>
          <p:cNvSpPr>
            <a:spLocks noGrp="1"/>
          </p:cNvSpPr>
          <p:nvPr>
            <p:ph type="sldNum" sz="quarter" idx="10"/>
          </p:nvPr>
        </p:nvSpPr>
        <p:spPr/>
        <p:txBody>
          <a:bodyPr/>
          <a:lstStyle/>
          <a:p>
            <a:fld id="{053C509B-CCEB-43DC-A8ED-B77486DDE3FE}" type="slidenum">
              <a:rPr lang="en-US" smtClean="0"/>
              <a:t>30</a:t>
            </a:fld>
            <a:endParaRPr lang="en-US"/>
          </a:p>
        </p:txBody>
      </p:sp>
    </p:spTree>
    <p:extLst>
      <p:ext uri="{BB962C8B-B14F-4D97-AF65-F5344CB8AC3E}">
        <p14:creationId xmlns:p14="http://schemas.microsoft.com/office/powerpoint/2010/main" val="1182105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helped bring new treatments forward.</a:t>
            </a:r>
          </a:p>
          <a:p>
            <a:r>
              <a:rPr lang="en-US" dirty="0"/>
              <a:t>Your efforts, your commitment, your dedication have all helped our kids with NMD. </a:t>
            </a:r>
          </a:p>
          <a:p>
            <a:endParaRPr lang="en-US" dirty="0"/>
          </a:p>
          <a:p>
            <a:r>
              <a:rPr lang="en-US" dirty="0"/>
              <a:t>You have put forth the hard work in the community to raise awareness of NMD.  </a:t>
            </a:r>
          </a:p>
          <a:p>
            <a:r>
              <a:rPr lang="en-US" dirty="0"/>
              <a:t>You have put forth the hard work to raise money to advance the science and technology that are bringing to the forefront new innovative treatments for our patients with NMD.</a:t>
            </a:r>
          </a:p>
          <a:p>
            <a:r>
              <a:rPr lang="en-US" dirty="0"/>
              <a:t>You have put forth the hard work to help us for 65 incredible years.</a:t>
            </a:r>
          </a:p>
          <a:p>
            <a:endParaRPr lang="en-US" dirty="0"/>
          </a:p>
          <a:p>
            <a:r>
              <a:rPr lang="en-US" dirty="0"/>
              <a:t>And for this on your anniversary, we humbly say thank you. </a:t>
            </a:r>
          </a:p>
          <a:p>
            <a:r>
              <a:rPr lang="en-US" dirty="0"/>
              <a:t>You have help bring new treatments forward..</a:t>
            </a:r>
          </a:p>
        </p:txBody>
      </p:sp>
      <p:sp>
        <p:nvSpPr>
          <p:cNvPr id="4" name="Slide Number Placeholder 3"/>
          <p:cNvSpPr>
            <a:spLocks noGrp="1"/>
          </p:cNvSpPr>
          <p:nvPr>
            <p:ph type="sldNum" sz="quarter" idx="10"/>
          </p:nvPr>
        </p:nvSpPr>
        <p:spPr/>
        <p:txBody>
          <a:bodyPr/>
          <a:lstStyle/>
          <a:p>
            <a:fld id="{053C509B-CCEB-43DC-A8ED-B77486DDE3FE}" type="slidenum">
              <a:rPr lang="en-US" smtClean="0"/>
              <a:t>31</a:t>
            </a:fld>
            <a:endParaRPr lang="en-US"/>
          </a:p>
        </p:txBody>
      </p:sp>
    </p:spTree>
    <p:extLst>
      <p:ext uri="{BB962C8B-B14F-4D97-AF65-F5344CB8AC3E}">
        <p14:creationId xmlns:p14="http://schemas.microsoft.com/office/powerpoint/2010/main" val="3611664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helped bring new treatments forward.</a:t>
            </a:r>
          </a:p>
          <a:p>
            <a:r>
              <a:rPr lang="en-US" dirty="0"/>
              <a:t>Your efforts, your commitment, your dedication have all helped our kids with NMD. </a:t>
            </a:r>
          </a:p>
          <a:p>
            <a:endParaRPr lang="en-US" dirty="0"/>
          </a:p>
          <a:p>
            <a:r>
              <a:rPr lang="en-US" dirty="0"/>
              <a:t>You have put forth the hard work in the community to raise awareness of NMD.  </a:t>
            </a:r>
          </a:p>
          <a:p>
            <a:r>
              <a:rPr lang="en-US" dirty="0"/>
              <a:t>You have put forth the hard work to raise money to advance the science and technology that are bringing to the forefront new innovative treatments for our patients with NMD.</a:t>
            </a:r>
          </a:p>
          <a:p>
            <a:r>
              <a:rPr lang="en-US" dirty="0"/>
              <a:t>You have put forth the hard work to help us for 65 incredible years.</a:t>
            </a:r>
          </a:p>
          <a:p>
            <a:endParaRPr lang="en-US" dirty="0"/>
          </a:p>
          <a:p>
            <a:r>
              <a:rPr lang="en-US" dirty="0"/>
              <a:t>And for this on your anniversary, we humbly say thank you. </a:t>
            </a:r>
          </a:p>
          <a:p>
            <a:r>
              <a:rPr lang="en-US" dirty="0"/>
              <a:t>You have help bring new treatments forward..</a:t>
            </a:r>
          </a:p>
        </p:txBody>
      </p:sp>
      <p:sp>
        <p:nvSpPr>
          <p:cNvPr id="4" name="Slide Number Placeholder 3"/>
          <p:cNvSpPr>
            <a:spLocks noGrp="1"/>
          </p:cNvSpPr>
          <p:nvPr>
            <p:ph type="sldNum" sz="quarter" idx="10"/>
          </p:nvPr>
        </p:nvSpPr>
        <p:spPr/>
        <p:txBody>
          <a:bodyPr/>
          <a:lstStyle/>
          <a:p>
            <a:fld id="{053C509B-CCEB-43DC-A8ED-B77486DDE3FE}" type="slidenum">
              <a:rPr lang="en-US" smtClean="0"/>
              <a:t>32</a:t>
            </a:fld>
            <a:endParaRPr lang="en-US"/>
          </a:p>
        </p:txBody>
      </p:sp>
    </p:spTree>
    <p:extLst>
      <p:ext uri="{BB962C8B-B14F-4D97-AF65-F5344CB8AC3E}">
        <p14:creationId xmlns:p14="http://schemas.microsoft.com/office/powerpoint/2010/main" val="26299674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to bringing more moments like this forward. </a:t>
            </a:r>
          </a:p>
          <a:p>
            <a:endParaRPr lang="en-US" dirty="0"/>
          </a:p>
          <a:p>
            <a:r>
              <a:rPr lang="en-US" dirty="0"/>
              <a:t>Thank you for your support and contribution.</a:t>
            </a:r>
          </a:p>
          <a:p>
            <a:r>
              <a:rPr lang="en-US" dirty="0"/>
              <a:t>To </a:t>
            </a:r>
            <a:r>
              <a:rPr lang="en-US"/>
              <a:t>another 60 </a:t>
            </a:r>
            <a:r>
              <a:rPr lang="en-US" dirty="0"/>
              <a:t>years strong. </a:t>
            </a:r>
          </a:p>
          <a:p>
            <a:endParaRPr lang="en-US" dirty="0"/>
          </a:p>
        </p:txBody>
      </p:sp>
      <p:sp>
        <p:nvSpPr>
          <p:cNvPr id="4" name="Slide Number Placeholder 3"/>
          <p:cNvSpPr>
            <a:spLocks noGrp="1"/>
          </p:cNvSpPr>
          <p:nvPr>
            <p:ph type="sldNum" sz="quarter" idx="10"/>
          </p:nvPr>
        </p:nvSpPr>
        <p:spPr/>
        <p:txBody>
          <a:bodyPr/>
          <a:lstStyle/>
          <a:p>
            <a:pPr defTabSz="942289">
              <a:defRPr/>
            </a:pPr>
            <a:fld id="{04E63F13-410C-4878-90A3-670EC58A6869}" type="slidenum">
              <a:rPr lang="en-US">
                <a:solidFill>
                  <a:prstClr val="black"/>
                </a:solidFill>
                <a:latin typeface="Calibri"/>
              </a:rPr>
              <a:pPr defTabSz="942289">
                <a:defRPr/>
              </a:pPr>
              <a:t>33</a:t>
            </a:fld>
            <a:endParaRPr lang="en-US" dirty="0">
              <a:solidFill>
                <a:prstClr val="black"/>
              </a:solidFill>
              <a:latin typeface="Calibri"/>
            </a:endParaRPr>
          </a:p>
        </p:txBody>
      </p:sp>
    </p:spTree>
    <p:extLst>
      <p:ext uri="{BB962C8B-B14F-4D97-AF65-F5344CB8AC3E}">
        <p14:creationId xmlns:p14="http://schemas.microsoft.com/office/powerpoint/2010/main" val="1445374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And so, let’s look at where we are now…</a:t>
            </a:r>
          </a:p>
          <a:p>
            <a:endParaRPr lang="en-US" dirty="0"/>
          </a:p>
          <a:p>
            <a:r>
              <a:rPr lang="en-US" dirty="0"/>
              <a:t>We have a record number of clinical trials underway.  In fact, today there are more than 90 treatments in the clinical development pipeline.  That means 90 drugs and therapies in Phase I, II, or III clinicals trials.  It’s the most that we have ever had in clinical development and the number is growing.  </a:t>
            </a:r>
          </a:p>
          <a:p>
            <a:endParaRPr lang="en-US" dirty="0"/>
          </a:p>
          <a:p>
            <a:r>
              <a:rPr lang="en-US" dirty="0"/>
              <a:t>Second, the FDA is granting accelerated approval for certain NMD drugs – which means certain drugs can get to patients faster recognizing how critical time is for our patients. </a:t>
            </a:r>
          </a:p>
          <a:p>
            <a:endParaRPr lang="en-US" dirty="0"/>
          </a:p>
          <a:p>
            <a:r>
              <a:rPr lang="en-US" dirty="0"/>
              <a:t>And, we are seeing some of our first disease modifying drugs come to market.  These drugs go beyond treating symptoms and actually change the course of the disease with some of them having a promise for a cure. </a:t>
            </a:r>
          </a:p>
          <a:p>
            <a:endParaRPr lang="en-US" dirty="0"/>
          </a:p>
          <a:p>
            <a:r>
              <a:rPr lang="en-US" dirty="0"/>
              <a:t>Third, our efforts to embrace multi-disciplinary patient care is taking hold in over 150 Care Centers around the United States.</a:t>
            </a:r>
          </a:p>
          <a:p>
            <a:endParaRPr lang="en-US" dirty="0"/>
          </a:p>
          <a:p>
            <a:r>
              <a:rPr lang="en-US" dirty="0"/>
              <a:t>Look at all this good work…</a:t>
            </a:r>
          </a:p>
          <a:p>
            <a:endParaRPr lang="en-US" dirty="0"/>
          </a:p>
          <a:p>
            <a:r>
              <a:rPr lang="en-US" dirty="0"/>
              <a:t>Our summer camps continue to serve close to 4000 kids each year; where these kids have the chance to learn important life skills and learn how to live more independently.  I know a lot of you here volunteer at camp.  It’s an amazing experience for kid and counselor alike.  Our kids tell us it’s the best week of their year.  Parents and volunteers tell us that too. </a:t>
            </a:r>
          </a:p>
          <a:p>
            <a:endParaRPr lang="en-US" dirty="0"/>
          </a:p>
          <a:p>
            <a:r>
              <a:rPr lang="en-US" dirty="0"/>
              <a:t>We’ve opened a national resource center staffed by individuals affected by our diseases.  We are seeing more than 10K calls and inquires to this resource center each year. </a:t>
            </a:r>
          </a:p>
          <a:p>
            <a:endParaRPr lang="en-US" dirty="0"/>
          </a:p>
          <a:p>
            <a:r>
              <a:rPr lang="en-US" dirty="0"/>
              <a:t>Finally, your efforts have helped us be recognized and honored within the Smithsonian as part of their exhibit on Philanthropy and Giving.</a:t>
            </a:r>
          </a:p>
          <a:p>
            <a:endParaRPr lang="en-US" dirty="0"/>
          </a:p>
          <a:p>
            <a:r>
              <a:rPr lang="en-US" dirty="0"/>
              <a:t>And if this is not enough…</a:t>
            </a:r>
          </a:p>
          <a:p>
            <a:endParaRPr lang="en-US" dirty="0"/>
          </a:p>
          <a:p>
            <a:endParaRPr lang="en-US" dirty="0"/>
          </a:p>
        </p:txBody>
      </p:sp>
      <p:sp>
        <p:nvSpPr>
          <p:cNvPr id="4" name="Slide Number Placeholder 3"/>
          <p:cNvSpPr>
            <a:spLocks noGrp="1"/>
          </p:cNvSpPr>
          <p:nvPr>
            <p:ph type="sldNum" sz="quarter" idx="10"/>
          </p:nvPr>
        </p:nvSpPr>
        <p:spPr/>
        <p:txBody>
          <a:bodyPr/>
          <a:lstStyle/>
          <a:p>
            <a:fld id="{053C509B-CCEB-43DC-A8ED-B77486DDE3FE}" type="slidenum">
              <a:rPr lang="en-US" smtClean="0"/>
              <a:t>4</a:t>
            </a:fld>
            <a:endParaRPr lang="en-US"/>
          </a:p>
        </p:txBody>
      </p:sp>
    </p:spTree>
    <p:extLst>
      <p:ext uri="{BB962C8B-B14F-4D97-AF65-F5344CB8AC3E}">
        <p14:creationId xmlns:p14="http://schemas.microsoft.com/office/powerpoint/2010/main" val="1837765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And so, let’s look at where we are now…</a:t>
            </a:r>
          </a:p>
          <a:p>
            <a:endParaRPr lang="en-US" dirty="0"/>
          </a:p>
          <a:p>
            <a:r>
              <a:rPr lang="en-US" dirty="0"/>
              <a:t>We have a record number of clinical trials underway.  In fact, today there are more than 90 treatments in the clinical development pipeline.  That means 90 drugs and therapies in Phase I, II, or III clinicals trials.  It’s the most that we have ever had in clinical development and the number is growing.  </a:t>
            </a:r>
          </a:p>
          <a:p>
            <a:endParaRPr lang="en-US" dirty="0"/>
          </a:p>
          <a:p>
            <a:r>
              <a:rPr lang="en-US" dirty="0"/>
              <a:t>Second, the FDA is granting accelerated approval for certain NMD drugs – which means certain drugs can get to patients faster recognizing how critical time is for our patients. </a:t>
            </a:r>
          </a:p>
          <a:p>
            <a:endParaRPr lang="en-US" dirty="0"/>
          </a:p>
          <a:p>
            <a:r>
              <a:rPr lang="en-US" dirty="0"/>
              <a:t>And, we are seeing some of our first disease modifying drugs come to market.  These drugs go beyond treating symptoms and actually change the course of the disease with some of them having a promise for a cure. </a:t>
            </a:r>
          </a:p>
          <a:p>
            <a:endParaRPr lang="en-US" dirty="0"/>
          </a:p>
          <a:p>
            <a:r>
              <a:rPr lang="en-US" dirty="0"/>
              <a:t>Third, our efforts to embrace multi-disciplinary patient care is taking hold in over 150 Care Centers around the United States.</a:t>
            </a:r>
          </a:p>
          <a:p>
            <a:endParaRPr lang="en-US" dirty="0"/>
          </a:p>
          <a:p>
            <a:r>
              <a:rPr lang="en-US" dirty="0"/>
              <a:t>Look at all this good work…</a:t>
            </a:r>
          </a:p>
          <a:p>
            <a:endParaRPr lang="en-US" dirty="0"/>
          </a:p>
          <a:p>
            <a:r>
              <a:rPr lang="en-US" dirty="0"/>
              <a:t>Our summer camps continue to serve close to 4000 kids each year; where these kids have the chance to learn important life skills and learn how to live more independently.  I know a lot of you here volunteer at camp.  It’s an amazing experience for kid and counselor alike.  Our kids tell us it’s the best week of their year.  Parents and volunteers tell us that too. </a:t>
            </a:r>
          </a:p>
          <a:p>
            <a:endParaRPr lang="en-US" dirty="0"/>
          </a:p>
          <a:p>
            <a:r>
              <a:rPr lang="en-US" dirty="0"/>
              <a:t>We’ve opened a national resource center staffed by individuals affected by our diseases.  We are seeing more than 10K calls and inquires to this resource center each year. </a:t>
            </a:r>
          </a:p>
          <a:p>
            <a:endParaRPr lang="en-US" dirty="0"/>
          </a:p>
          <a:p>
            <a:r>
              <a:rPr lang="en-US" dirty="0"/>
              <a:t>Finally, your efforts have helped us be recognized and honored within the Smithsonian as part of their exhibit on Philanthropy and Giving.</a:t>
            </a:r>
          </a:p>
          <a:p>
            <a:endParaRPr lang="en-US" dirty="0"/>
          </a:p>
          <a:p>
            <a:r>
              <a:rPr lang="en-US" dirty="0"/>
              <a:t>And if this is not enough…</a:t>
            </a:r>
          </a:p>
          <a:p>
            <a:endParaRPr lang="en-US" dirty="0"/>
          </a:p>
          <a:p>
            <a:endParaRPr lang="en-US" dirty="0"/>
          </a:p>
        </p:txBody>
      </p:sp>
      <p:sp>
        <p:nvSpPr>
          <p:cNvPr id="4" name="Slide Number Placeholder 3"/>
          <p:cNvSpPr>
            <a:spLocks noGrp="1"/>
          </p:cNvSpPr>
          <p:nvPr>
            <p:ph type="sldNum" sz="quarter" idx="10"/>
          </p:nvPr>
        </p:nvSpPr>
        <p:spPr/>
        <p:txBody>
          <a:bodyPr/>
          <a:lstStyle/>
          <a:p>
            <a:fld id="{053C509B-CCEB-43DC-A8ED-B77486DDE3FE}" type="slidenum">
              <a:rPr lang="en-US" smtClean="0"/>
              <a:t>5</a:t>
            </a:fld>
            <a:endParaRPr lang="en-US"/>
          </a:p>
        </p:txBody>
      </p:sp>
    </p:spTree>
    <p:extLst>
      <p:ext uri="{BB962C8B-B14F-4D97-AF65-F5344CB8AC3E}">
        <p14:creationId xmlns:p14="http://schemas.microsoft.com/office/powerpoint/2010/main" val="942322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And so, let’s look at where we are now…</a:t>
            </a:r>
          </a:p>
          <a:p>
            <a:endParaRPr lang="en-US" dirty="0"/>
          </a:p>
          <a:p>
            <a:r>
              <a:rPr lang="en-US" dirty="0"/>
              <a:t>We have a record number of clinical trials underway.  In fact, today there are more than 90 treatments in the clinical development pipeline.  That means 90 drugs and therapies in Phase I, II, or III clinicals trials.  It’s the most that we have ever had in clinical development and the number is growing.  </a:t>
            </a:r>
          </a:p>
          <a:p>
            <a:endParaRPr lang="en-US" dirty="0"/>
          </a:p>
          <a:p>
            <a:r>
              <a:rPr lang="en-US" dirty="0"/>
              <a:t>Second, the FDA is granting accelerated approval for certain NMD drugs – which means certain drugs can get to patients faster recognizing how critical time is for our patients. </a:t>
            </a:r>
          </a:p>
          <a:p>
            <a:endParaRPr lang="en-US" dirty="0"/>
          </a:p>
          <a:p>
            <a:r>
              <a:rPr lang="en-US" dirty="0"/>
              <a:t>And, we are seeing some of our first disease modifying drugs come to market.  These drugs go beyond treating symptoms and actually change the course of the disease with some of them having a promise for a cure. </a:t>
            </a:r>
          </a:p>
          <a:p>
            <a:endParaRPr lang="en-US" dirty="0"/>
          </a:p>
          <a:p>
            <a:r>
              <a:rPr lang="en-US" dirty="0"/>
              <a:t>Third, our efforts to embrace multi-disciplinary patient care is taking hold in over 150 Care Centers around the United States.</a:t>
            </a:r>
          </a:p>
          <a:p>
            <a:endParaRPr lang="en-US" dirty="0"/>
          </a:p>
          <a:p>
            <a:r>
              <a:rPr lang="en-US" dirty="0"/>
              <a:t>Look at all this good work…</a:t>
            </a:r>
          </a:p>
          <a:p>
            <a:endParaRPr lang="en-US" dirty="0"/>
          </a:p>
          <a:p>
            <a:r>
              <a:rPr lang="en-US" dirty="0"/>
              <a:t>Our summer camps continue to serve close to 4000 kids each year; where these kids have the chance to learn important life skills and learn how to live more independently.  I know a lot of you here volunteer at camp.  It’s an amazing experience for kid and counselor alike.  Our kids tell us it’s the best week of their year.  Parents and volunteers tell us that too. </a:t>
            </a:r>
          </a:p>
          <a:p>
            <a:endParaRPr lang="en-US" dirty="0"/>
          </a:p>
          <a:p>
            <a:r>
              <a:rPr lang="en-US" dirty="0"/>
              <a:t>We’ve opened a national resource center staffed by individuals affected by our diseases.  We are seeing more than 10K calls and inquires to this resource center each year. </a:t>
            </a:r>
          </a:p>
          <a:p>
            <a:endParaRPr lang="en-US" dirty="0"/>
          </a:p>
          <a:p>
            <a:r>
              <a:rPr lang="en-US" dirty="0"/>
              <a:t>Finally, your efforts have helped us be recognized and honored within the Smithsonian as part of their exhibit on Philanthropy and Giving.</a:t>
            </a:r>
          </a:p>
          <a:p>
            <a:endParaRPr lang="en-US" dirty="0"/>
          </a:p>
          <a:p>
            <a:r>
              <a:rPr lang="en-US" dirty="0"/>
              <a:t>And if this is not enough…</a:t>
            </a:r>
          </a:p>
          <a:p>
            <a:endParaRPr lang="en-US" dirty="0"/>
          </a:p>
          <a:p>
            <a:endParaRPr lang="en-US" dirty="0"/>
          </a:p>
        </p:txBody>
      </p:sp>
      <p:sp>
        <p:nvSpPr>
          <p:cNvPr id="4" name="Slide Number Placeholder 3"/>
          <p:cNvSpPr>
            <a:spLocks noGrp="1"/>
          </p:cNvSpPr>
          <p:nvPr>
            <p:ph type="sldNum" sz="quarter" idx="10"/>
          </p:nvPr>
        </p:nvSpPr>
        <p:spPr/>
        <p:txBody>
          <a:bodyPr/>
          <a:lstStyle/>
          <a:p>
            <a:fld id="{053C509B-CCEB-43DC-A8ED-B77486DDE3FE}" type="slidenum">
              <a:rPr lang="en-US" smtClean="0"/>
              <a:t>6</a:t>
            </a:fld>
            <a:endParaRPr lang="en-US"/>
          </a:p>
        </p:txBody>
      </p:sp>
    </p:spTree>
    <p:extLst>
      <p:ext uri="{BB962C8B-B14F-4D97-AF65-F5344CB8AC3E}">
        <p14:creationId xmlns:p14="http://schemas.microsoft.com/office/powerpoint/2010/main" val="330654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as research continues, with your continued support, we will be ready.</a:t>
            </a:r>
          </a:p>
          <a:p>
            <a:endParaRPr lang="en-US" dirty="0"/>
          </a:p>
          <a:p>
            <a:r>
              <a:rPr lang="en-US" dirty="0"/>
              <a:t>We will be ready with the first ever comprehensive Data Hub – unique information technology platform to track patients’ natural history data, longitudinal healthcare outcomes, and genetic sequencing information. </a:t>
            </a:r>
          </a:p>
          <a:p>
            <a:endParaRPr lang="en-US" dirty="0"/>
          </a:p>
          <a:p>
            <a:r>
              <a:rPr lang="en-US" dirty="0"/>
              <a:t>We will be ready with a full suite of medical education and medical communication resources to help our patients and families understand courses of treatment and new drugs therapies.</a:t>
            </a:r>
          </a:p>
          <a:p>
            <a:endParaRPr lang="en-US" dirty="0"/>
          </a:p>
          <a:p>
            <a:r>
              <a:rPr lang="en-US" dirty="0"/>
              <a:t>We will help get clinical trial sites ready for more and more clinical trials.  And we will help education patients and families about those clinicals trials.  </a:t>
            </a:r>
          </a:p>
          <a:p>
            <a:endParaRPr lang="en-US" dirty="0"/>
          </a:p>
          <a:p>
            <a:r>
              <a:rPr lang="en-US" dirty="0"/>
              <a:t>So with your continued support, we will continue to be ready. </a:t>
            </a:r>
          </a:p>
          <a:p>
            <a:endParaRPr lang="en-US" dirty="0"/>
          </a:p>
          <a:p>
            <a:endParaRPr lang="en-US" dirty="0"/>
          </a:p>
          <a:p>
            <a:endParaRPr lang="en-US" dirty="0"/>
          </a:p>
          <a:p>
            <a:endParaRPr lang="en-US" dirty="0"/>
          </a:p>
          <a:p>
            <a:endParaRPr lang="en-US" dirty="0"/>
          </a:p>
          <a:p>
            <a:endParaRPr lang="en-US" dirty="0"/>
          </a:p>
          <a:p>
            <a:endParaRPr lang="en-US" dirty="0"/>
          </a:p>
          <a:p>
            <a:r>
              <a:rPr lang="en-US" dirty="0"/>
              <a:t>The</a:t>
            </a:r>
            <a:r>
              <a:rPr lang="en-US" baseline="0" dirty="0"/>
              <a:t> first decade of the 21</a:t>
            </a:r>
            <a:r>
              <a:rPr lang="en-US" baseline="30000" dirty="0"/>
              <a:t>st</a:t>
            </a:r>
            <a:r>
              <a:rPr lang="en-US" baseline="0" dirty="0"/>
              <a:t> century brought unprecedented progress for individuals living with neuromuscular disease. During this time  innovative laboratory research started making its way in ever greater numbers to the clinic. </a:t>
            </a:r>
          </a:p>
          <a:p>
            <a:r>
              <a:rPr lang="en-US" baseline="0" dirty="0"/>
              <a:t>  </a:t>
            </a:r>
          </a:p>
          <a:p>
            <a:r>
              <a:rPr lang="en-US" baseline="0" dirty="0"/>
              <a:t>Dozens of clinical trials testing various therapies were conducted for ALS and </a:t>
            </a:r>
            <a:r>
              <a:rPr lang="en-US" baseline="0" dirty="0" err="1"/>
              <a:t>Duchenne</a:t>
            </a:r>
            <a:r>
              <a:rPr lang="en-US" baseline="0" dirty="0"/>
              <a:t> muscular dystrophy, including the first gene therapy trial for </a:t>
            </a:r>
            <a:r>
              <a:rPr lang="en-US" baseline="0" dirty="0" err="1"/>
              <a:t>Duchenne</a:t>
            </a:r>
            <a:r>
              <a:rPr lang="en-US" baseline="0" dirty="0"/>
              <a:t>.</a:t>
            </a:r>
          </a:p>
          <a:p>
            <a:endParaRPr lang="en-US" baseline="0" dirty="0"/>
          </a:p>
          <a:p>
            <a:r>
              <a:rPr lang="en-US" baseline="0" dirty="0" err="1"/>
              <a:t>Myozyme</a:t>
            </a:r>
            <a:r>
              <a:rPr lang="en-US" baseline="0" dirty="0"/>
              <a:t> the first drug for </a:t>
            </a:r>
            <a:r>
              <a:rPr lang="en-US" baseline="0" dirty="0" err="1"/>
              <a:t>Pompe</a:t>
            </a:r>
            <a:r>
              <a:rPr lang="en-US" baseline="0" dirty="0"/>
              <a:t> disease was approved by the FDA greatly extending the lifespan and quality of life for these individuals.  </a:t>
            </a:r>
          </a:p>
          <a:p>
            <a:endParaRPr lang="en-US" baseline="0" dirty="0"/>
          </a:p>
          <a:p>
            <a:r>
              <a:rPr lang="en-US" baseline="0" dirty="0"/>
              <a:t>Encouraging treatments for spinal muscular atrophy (SMA) started to be tested during this decade for the first time.</a:t>
            </a:r>
          </a:p>
          <a:p>
            <a:endParaRPr lang="en-US" baseline="0" dirty="0"/>
          </a:p>
          <a:p>
            <a:r>
              <a:rPr lang="en-US" baseline="0" dirty="0"/>
              <a:t>In 2007, MDA’s Advocacy Program was launched. </a:t>
            </a:r>
            <a:r>
              <a:rPr lang="en-US" dirty="0"/>
              <a:t>This program</a:t>
            </a:r>
            <a:r>
              <a:rPr lang="en-US" baseline="0" dirty="0"/>
              <a:t> allows MDA </a:t>
            </a:r>
            <a:r>
              <a:rPr lang="en-US" dirty="0"/>
              <a:t>to effectively advocate for policies and programs that help save and improve the lives of kids and adults living with neuromuscular disease. Together, we ensure that our collective voice is heard</a:t>
            </a:r>
            <a:r>
              <a:rPr lang="en-US" baseline="0" dirty="0"/>
              <a:t> by policy makers. </a:t>
            </a:r>
            <a:endParaRPr lang="en-US" dirty="0"/>
          </a:p>
        </p:txBody>
      </p:sp>
      <p:sp>
        <p:nvSpPr>
          <p:cNvPr id="4" name="Slide Number Placeholder 3"/>
          <p:cNvSpPr>
            <a:spLocks noGrp="1"/>
          </p:cNvSpPr>
          <p:nvPr>
            <p:ph type="sldNum" sz="quarter" idx="10"/>
          </p:nvPr>
        </p:nvSpPr>
        <p:spPr/>
        <p:txBody>
          <a:bodyPr/>
          <a:lstStyle/>
          <a:p>
            <a:fld id="{053C509B-CCEB-43DC-A8ED-B77486DDE3FE}" type="slidenum">
              <a:rPr lang="en-US" smtClean="0"/>
              <a:t>7</a:t>
            </a:fld>
            <a:endParaRPr lang="en-US"/>
          </a:p>
        </p:txBody>
      </p:sp>
    </p:spTree>
    <p:extLst>
      <p:ext uri="{BB962C8B-B14F-4D97-AF65-F5344CB8AC3E}">
        <p14:creationId xmlns:p14="http://schemas.microsoft.com/office/powerpoint/2010/main" val="2528258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new treatments they are here…</a:t>
            </a:r>
          </a:p>
          <a:p>
            <a:r>
              <a:rPr lang="en-US" dirty="0"/>
              <a:t>And they are here for a range of NMDs like Duchenne Muscular Dystrophy and Spinal Muscular Atrophy.</a:t>
            </a:r>
          </a:p>
        </p:txBody>
      </p:sp>
      <p:sp>
        <p:nvSpPr>
          <p:cNvPr id="4" name="Slide Number Placeholder 3"/>
          <p:cNvSpPr>
            <a:spLocks noGrp="1"/>
          </p:cNvSpPr>
          <p:nvPr>
            <p:ph type="sldNum" sz="quarter" idx="10"/>
          </p:nvPr>
        </p:nvSpPr>
        <p:spPr/>
        <p:txBody>
          <a:bodyPr/>
          <a:lstStyle/>
          <a:p>
            <a:fld id="{053C509B-CCEB-43DC-A8ED-B77486DDE3FE}" type="slidenum">
              <a:rPr lang="en-US" smtClean="0"/>
              <a:t>8</a:t>
            </a:fld>
            <a:endParaRPr lang="en-US"/>
          </a:p>
        </p:txBody>
      </p:sp>
    </p:spTree>
    <p:extLst>
      <p:ext uri="{BB962C8B-B14F-4D97-AF65-F5344CB8AC3E}">
        <p14:creationId xmlns:p14="http://schemas.microsoft.com/office/powerpoint/2010/main" val="3308921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for diseases like ALS and Myasthenia Gravis.</a:t>
            </a:r>
          </a:p>
          <a:p>
            <a:endParaRPr lang="en-US" dirty="0"/>
          </a:p>
          <a:p>
            <a:endParaRPr lang="en-US" dirty="0"/>
          </a:p>
          <a:p>
            <a:endParaRPr lang="en-US" dirty="0"/>
          </a:p>
          <a:p>
            <a:r>
              <a:rPr lang="en-US" dirty="0" err="1"/>
              <a:t>Radacava</a:t>
            </a:r>
            <a:r>
              <a:rPr lang="en-US" dirty="0"/>
              <a:t> is the first ALS treatment to be approved in the United States in more than 20 years, and is only the second drug ever approved to treat this devastating disease.</a:t>
            </a:r>
            <a:br>
              <a:rPr lang="en-US" dirty="0"/>
            </a:br>
            <a:br>
              <a:rPr lang="en-US" dirty="0"/>
            </a:br>
            <a:r>
              <a:rPr lang="en-US" dirty="0" err="1"/>
              <a:t>Soliris</a:t>
            </a:r>
            <a:r>
              <a:rPr lang="en-US" dirty="0"/>
              <a:t> is the first in a new class of drugs to be approved for people living with generalized MG.</a:t>
            </a:r>
            <a:br>
              <a:rPr lang="en-US" dirty="0"/>
            </a:br>
            <a:br>
              <a:rPr lang="en-US" dirty="0"/>
            </a:br>
            <a:r>
              <a:rPr lang="en-US" dirty="0"/>
              <a:t>These drugs are not cures, but like the previous 4 mentioned, may lessen the symptoms experienced by those living with the diseases.</a:t>
            </a:r>
            <a:br>
              <a:rPr lang="en-US" dirty="0"/>
            </a:br>
            <a:br>
              <a:rPr lang="en-US" dirty="0"/>
            </a:br>
            <a:endParaRPr lang="en-US" dirty="0">
              <a:solidFill>
                <a:srgbClr val="FFFFFF"/>
              </a:solidFill>
            </a:endParaRPr>
          </a:p>
          <a:p>
            <a:endParaRPr lang="en-US" dirty="0"/>
          </a:p>
        </p:txBody>
      </p:sp>
      <p:sp>
        <p:nvSpPr>
          <p:cNvPr id="4" name="Slide Number Placeholder 3"/>
          <p:cNvSpPr>
            <a:spLocks noGrp="1"/>
          </p:cNvSpPr>
          <p:nvPr>
            <p:ph type="sldNum" sz="quarter" idx="10"/>
          </p:nvPr>
        </p:nvSpPr>
        <p:spPr/>
        <p:txBody>
          <a:bodyPr/>
          <a:lstStyle/>
          <a:p>
            <a:fld id="{053C509B-CCEB-43DC-A8ED-B77486DDE3FE}" type="slidenum">
              <a:rPr lang="en-US" smtClean="0"/>
              <a:t>9</a:t>
            </a:fld>
            <a:endParaRPr lang="en-US"/>
          </a:p>
        </p:txBody>
      </p:sp>
    </p:spTree>
    <p:extLst>
      <p:ext uri="{BB962C8B-B14F-4D97-AF65-F5344CB8AC3E}">
        <p14:creationId xmlns:p14="http://schemas.microsoft.com/office/powerpoint/2010/main" val="1269112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7" name="bk object 16"/>
          <p:cNvSpPr/>
          <p:nvPr userDrawn="1"/>
        </p:nvSpPr>
        <p:spPr>
          <a:xfrm>
            <a:off x="0" y="6172200"/>
            <a:ext cx="12192000" cy="685800"/>
          </a:xfrm>
          <a:custGeom>
            <a:avLst/>
            <a:gdLst/>
            <a:ahLst/>
            <a:cxnLst/>
            <a:rect l="l" t="t" r="r" b="b"/>
            <a:pathLst>
              <a:path w="12192000" h="685800">
                <a:moveTo>
                  <a:pt x="0" y="0"/>
                </a:moveTo>
                <a:lnTo>
                  <a:pt x="12192000" y="0"/>
                </a:lnTo>
                <a:lnTo>
                  <a:pt x="12192000" y="685800"/>
                </a:lnTo>
                <a:lnTo>
                  <a:pt x="0" y="685800"/>
                </a:lnTo>
                <a:lnTo>
                  <a:pt x="0" y="0"/>
                </a:lnTo>
                <a:close/>
              </a:path>
            </a:pathLst>
          </a:custGeom>
          <a:solidFill>
            <a:srgbClr val="485CC7"/>
          </a:solidFill>
        </p:spPr>
        <p:txBody>
          <a:bodyPr wrap="square" lIns="0" tIns="0" rIns="0" bIns="0" rtlCol="0"/>
          <a:lstStyle/>
          <a:p>
            <a:endParaRPr/>
          </a:p>
        </p:txBody>
      </p:sp>
      <p:sp>
        <p:nvSpPr>
          <p:cNvPr id="10" name="Holder 6"/>
          <p:cNvSpPr>
            <a:spLocks noGrp="1"/>
          </p:cNvSpPr>
          <p:nvPr>
            <p:ph type="sldNum" sz="quarter" idx="7"/>
          </p:nvPr>
        </p:nvSpPr>
        <p:spPr>
          <a:xfrm>
            <a:off x="11507791" y="6468891"/>
            <a:ext cx="206375" cy="165100"/>
          </a:xfrm>
          <a:prstGeom prst="rect">
            <a:avLst/>
          </a:prstGeom>
        </p:spPr>
        <p:txBody>
          <a:bodyPr lIns="0" tIns="0" rIns="0" bIns="0"/>
          <a:lstStyle>
            <a:lvl1pPr>
              <a:defRPr sz="1100" b="1" i="0">
                <a:solidFill>
                  <a:schemeClr val="bg1"/>
                </a:solidFill>
                <a:latin typeface="Arial"/>
                <a:cs typeface="Arial"/>
              </a:defRPr>
            </a:lvl1pPr>
          </a:lstStyle>
          <a:p>
            <a:pPr marL="25400">
              <a:lnSpc>
                <a:spcPts val="1210"/>
              </a:lnSpc>
            </a:pPr>
            <a:fld id="{81D60167-4931-47E6-BA6A-407CBD079E47}" type="slidenum">
              <a:rPr dirty="0"/>
              <a:t>‹#›</a:t>
            </a:fld>
            <a:endParaRPr/>
          </a:p>
        </p:txBody>
      </p:sp>
      <p:sp>
        <p:nvSpPr>
          <p:cNvPr id="13" name="Footer Placeholder 3"/>
          <p:cNvSpPr>
            <a:spLocks noGrp="1"/>
          </p:cNvSpPr>
          <p:nvPr>
            <p:ph type="ftr" sz="quarter" idx="5"/>
          </p:nvPr>
        </p:nvSpPr>
        <p:spPr>
          <a:xfrm>
            <a:off x="8336736" y="6468891"/>
            <a:ext cx="3013075" cy="153888"/>
          </a:xfrm>
          <a:prstGeom prst="rect">
            <a:avLst/>
          </a:prstGeom>
        </p:spPr>
        <p:txBody>
          <a:bodyPr/>
          <a:lstStyle/>
          <a:p>
            <a:pPr marL="12700" algn="r">
              <a:lnSpc>
                <a:spcPts val="1210"/>
              </a:lnSpc>
            </a:pPr>
            <a:r>
              <a:rPr lang="en-US">
                <a:solidFill>
                  <a:prstClr val="white"/>
                </a:solidFill>
              </a:rPr>
              <a:t>IAFF 2017 Planning Meeting</a:t>
            </a:r>
          </a:p>
        </p:txBody>
      </p:sp>
      <p:sp>
        <p:nvSpPr>
          <p:cNvPr id="4" name="TextBox 3"/>
          <p:cNvSpPr txBox="1"/>
          <p:nvPr userDrawn="1"/>
        </p:nvSpPr>
        <p:spPr>
          <a:xfrm>
            <a:off x="8458200" y="217170"/>
            <a:ext cx="3429000" cy="1066800"/>
          </a:xfrm>
          <a:prstGeom prst="rect">
            <a:avLst/>
          </a:prstGeom>
          <a:solidFill>
            <a:schemeClr val="bg1"/>
          </a:solidFill>
        </p:spPr>
        <p:txBody>
          <a:bodyPr wrap="square" rtlCol="0">
            <a:spAutoFit/>
          </a:body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8109" y="193153"/>
            <a:ext cx="946828" cy="945501"/>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574" y="43874"/>
            <a:ext cx="1658743" cy="12440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userDrawn="1"/>
        </p:nvSpPr>
        <p:spPr>
          <a:xfrm>
            <a:off x="0" y="6172200"/>
            <a:ext cx="12192000" cy="685800"/>
          </a:xfrm>
          <a:custGeom>
            <a:avLst/>
            <a:gdLst/>
            <a:ahLst/>
            <a:cxnLst/>
            <a:rect l="l" t="t" r="r" b="b"/>
            <a:pathLst>
              <a:path w="12192000" h="685800">
                <a:moveTo>
                  <a:pt x="0" y="0"/>
                </a:moveTo>
                <a:lnTo>
                  <a:pt x="12192000" y="0"/>
                </a:lnTo>
                <a:lnTo>
                  <a:pt x="12192000" y="685800"/>
                </a:lnTo>
                <a:lnTo>
                  <a:pt x="0" y="685800"/>
                </a:lnTo>
                <a:lnTo>
                  <a:pt x="0" y="0"/>
                </a:lnTo>
                <a:close/>
              </a:path>
            </a:pathLst>
          </a:custGeom>
          <a:solidFill>
            <a:srgbClr val="485CC7"/>
          </a:solidFill>
        </p:spPr>
        <p:txBody>
          <a:bodyPr wrap="square" lIns="0" tIns="0" rIns="0" bIns="0" rtlCol="0"/>
          <a:lstStyle/>
          <a:p>
            <a:endParaRPr/>
          </a:p>
        </p:txBody>
      </p:sp>
      <p:sp>
        <p:nvSpPr>
          <p:cNvPr id="17" name="bk object 17"/>
          <p:cNvSpPr/>
          <p:nvPr/>
        </p:nvSpPr>
        <p:spPr>
          <a:xfrm>
            <a:off x="609600" y="1143000"/>
            <a:ext cx="11582400" cy="22860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a:xfrm>
            <a:off x="687387" y="546180"/>
            <a:ext cx="8532813" cy="592474"/>
          </a:xfrm>
          <a:prstGeom prst="rect">
            <a:avLst/>
          </a:prstGeom>
        </p:spPr>
        <p:txBody>
          <a:bodyPr lIns="0" tIns="0" rIns="0" bIns="0"/>
          <a:lstStyle>
            <a:lvl1pPr>
              <a:defRPr sz="3600" b="0" i="0">
                <a:solidFill>
                  <a:srgbClr val="485CC7"/>
                </a:solidFill>
                <a:latin typeface="Arial Rounded MT Bold"/>
                <a:cs typeface="Arial Rounded MT Bold"/>
              </a:defRPr>
            </a:lvl1pPr>
          </a:lstStyle>
          <a:p>
            <a:endParaRPr/>
          </a:p>
        </p:txBody>
      </p:sp>
      <p:sp>
        <p:nvSpPr>
          <p:cNvPr id="3" name="Holder 3"/>
          <p:cNvSpPr>
            <a:spLocks noGrp="1"/>
          </p:cNvSpPr>
          <p:nvPr>
            <p:ph type="body" idx="1"/>
          </p:nvPr>
        </p:nvSpPr>
        <p:spPr/>
        <p:txBody>
          <a:bodyPr lIns="0" tIns="0" rIns="0" bIns="0"/>
          <a:lstStyle>
            <a:lvl1pPr>
              <a:defRPr sz="1600" b="0" i="0">
                <a:solidFill>
                  <a:srgbClr val="63666A"/>
                </a:solidFill>
                <a:latin typeface="Arial"/>
                <a:cs typeface="Arial"/>
              </a:defRPr>
            </a:lvl1pPr>
          </a:lstStyle>
          <a:p>
            <a:endParaRPr/>
          </a:p>
        </p:txBody>
      </p:sp>
      <p:sp>
        <p:nvSpPr>
          <p:cNvPr id="6" name="Holder 6"/>
          <p:cNvSpPr>
            <a:spLocks noGrp="1"/>
          </p:cNvSpPr>
          <p:nvPr>
            <p:ph type="sldNum" sz="quarter" idx="7"/>
          </p:nvPr>
        </p:nvSpPr>
        <p:spPr>
          <a:xfrm>
            <a:off x="11507791" y="6468891"/>
            <a:ext cx="206375" cy="165100"/>
          </a:xfrm>
          <a:prstGeom prst="rect">
            <a:avLst/>
          </a:prstGeom>
        </p:spPr>
        <p:txBody>
          <a:bodyPr lIns="0" tIns="0" rIns="0" bIns="0"/>
          <a:lstStyle>
            <a:lvl1pPr>
              <a:defRPr sz="1100" b="1" i="0">
                <a:solidFill>
                  <a:schemeClr val="bg1"/>
                </a:solidFill>
                <a:latin typeface="Arial"/>
                <a:cs typeface="Arial"/>
              </a:defRPr>
            </a:lvl1pPr>
          </a:lstStyle>
          <a:p>
            <a:pPr marL="25400">
              <a:lnSpc>
                <a:spcPts val="1210"/>
              </a:lnSpc>
            </a:pPr>
            <a:fld id="{81D60167-4931-47E6-BA6A-407CBD079E47}" type="slidenum">
              <a:rPr dirty="0"/>
              <a:t>‹#›</a:t>
            </a:fld>
            <a:endParaRPr/>
          </a:p>
        </p:txBody>
      </p:sp>
      <p:sp>
        <p:nvSpPr>
          <p:cNvPr id="10" name="Footer Placeholder 3"/>
          <p:cNvSpPr>
            <a:spLocks noGrp="1"/>
          </p:cNvSpPr>
          <p:nvPr>
            <p:ph type="ftr" sz="quarter" idx="3"/>
          </p:nvPr>
        </p:nvSpPr>
        <p:spPr>
          <a:xfrm>
            <a:off x="8077201" y="6468891"/>
            <a:ext cx="3285490" cy="165100"/>
          </a:xfrm>
          <a:prstGeom prst="rect">
            <a:avLst/>
          </a:prstGeom>
        </p:spPr>
        <p:txBody>
          <a:bodyPr/>
          <a:lstStyle>
            <a:lvl1pPr>
              <a:defRPr sz="1200" b="0">
                <a:latin typeface="Arial" panose="020B0604020202020204" pitchFamily="34" charset="0"/>
                <a:cs typeface="Arial" panose="020B0604020202020204" pitchFamily="34" charset="0"/>
              </a:defRPr>
            </a:lvl1pPr>
          </a:lstStyle>
          <a:p>
            <a:pPr marL="12700" algn="r">
              <a:lnSpc>
                <a:spcPts val="1210"/>
              </a:lnSpc>
            </a:pPr>
            <a:r>
              <a:rPr lang="en-US">
                <a:solidFill>
                  <a:prstClr val="white"/>
                </a:solidFill>
              </a:rPr>
              <a:t>IAFF 2017 Planning Meeting</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48109" y="193153"/>
            <a:ext cx="946828" cy="945501"/>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90574" y="43874"/>
            <a:ext cx="1658743" cy="12440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7" name="Holder 7"/>
          <p:cNvSpPr>
            <a:spLocks noGrp="1"/>
          </p:cNvSpPr>
          <p:nvPr>
            <p:ph type="sldNum" sz="quarter" idx="7"/>
          </p:nvPr>
        </p:nvSpPr>
        <p:spPr>
          <a:xfrm>
            <a:off x="11507791" y="6468891"/>
            <a:ext cx="206375" cy="153888"/>
          </a:xfrm>
          <a:prstGeom prst="rect">
            <a:avLst/>
          </a:prstGeom>
        </p:spPr>
        <p:txBody>
          <a:bodyPr lIns="0" tIns="0" rIns="0" bIns="0"/>
          <a:lstStyle>
            <a:lvl1pPr>
              <a:defRPr sz="1100" b="1" i="0">
                <a:solidFill>
                  <a:schemeClr val="bg1"/>
                </a:solidFill>
                <a:latin typeface="Arial"/>
                <a:cs typeface="Arial"/>
              </a:defRPr>
            </a:lvl1pPr>
          </a:lstStyle>
          <a:p>
            <a:pPr marL="25400">
              <a:lnSpc>
                <a:spcPts val="1210"/>
              </a:lnSpc>
            </a:pPr>
            <a:endParaRPr/>
          </a:p>
        </p:txBody>
      </p:sp>
      <p:sp>
        <p:nvSpPr>
          <p:cNvPr id="15" name="bk object 16"/>
          <p:cNvSpPr/>
          <p:nvPr userDrawn="1"/>
        </p:nvSpPr>
        <p:spPr>
          <a:xfrm>
            <a:off x="0" y="6172200"/>
            <a:ext cx="12192000" cy="685800"/>
          </a:xfrm>
          <a:custGeom>
            <a:avLst/>
            <a:gdLst/>
            <a:ahLst/>
            <a:cxnLst/>
            <a:rect l="l" t="t" r="r" b="b"/>
            <a:pathLst>
              <a:path w="12192000" h="685800">
                <a:moveTo>
                  <a:pt x="0" y="0"/>
                </a:moveTo>
                <a:lnTo>
                  <a:pt x="12192000" y="0"/>
                </a:lnTo>
                <a:lnTo>
                  <a:pt x="12192000" y="685800"/>
                </a:lnTo>
                <a:lnTo>
                  <a:pt x="0" y="685800"/>
                </a:lnTo>
                <a:lnTo>
                  <a:pt x="0" y="0"/>
                </a:lnTo>
                <a:close/>
              </a:path>
            </a:pathLst>
          </a:custGeom>
          <a:solidFill>
            <a:srgbClr val="485CC7"/>
          </a:solidFill>
        </p:spPr>
        <p:txBody>
          <a:bodyPr wrap="square" lIns="0" tIns="0" rIns="0" bIns="0" rtlCol="0"/>
          <a:lstStyle/>
          <a:p>
            <a:endParaRPr/>
          </a:p>
        </p:txBody>
      </p:sp>
      <p:sp>
        <p:nvSpPr>
          <p:cNvPr id="18" name="bk object 17"/>
          <p:cNvSpPr/>
          <p:nvPr userDrawn="1"/>
        </p:nvSpPr>
        <p:spPr>
          <a:xfrm>
            <a:off x="609600" y="1143000"/>
            <a:ext cx="11582400" cy="228600"/>
          </a:xfrm>
          <a:prstGeom prst="rect">
            <a:avLst/>
          </a:prstGeom>
          <a:blipFill>
            <a:blip r:embed="rId2" cstate="print"/>
            <a:stretch>
              <a:fillRect/>
            </a:stretch>
          </a:blipFill>
        </p:spPr>
        <p:txBody>
          <a:bodyPr wrap="square" lIns="0" tIns="0" rIns="0" bIns="0" rtlCol="0"/>
          <a:lstStyle/>
          <a:p>
            <a:endParaRPr/>
          </a:p>
        </p:txBody>
      </p:sp>
      <p:sp>
        <p:nvSpPr>
          <p:cNvPr id="19" name="Holder 2"/>
          <p:cNvSpPr>
            <a:spLocks noGrp="1"/>
          </p:cNvSpPr>
          <p:nvPr>
            <p:ph type="title"/>
          </p:nvPr>
        </p:nvSpPr>
        <p:spPr>
          <a:xfrm>
            <a:off x="687387" y="546180"/>
            <a:ext cx="8532813" cy="592474"/>
          </a:xfrm>
          <a:prstGeom prst="rect">
            <a:avLst/>
          </a:prstGeom>
        </p:spPr>
        <p:txBody>
          <a:bodyPr lIns="0" tIns="0" rIns="0" bIns="0"/>
          <a:lstStyle>
            <a:lvl1pPr>
              <a:defRPr sz="3600" b="0" i="0">
                <a:solidFill>
                  <a:srgbClr val="485CC7"/>
                </a:solidFill>
                <a:latin typeface="Arial Rounded MT Bold"/>
                <a:cs typeface="Arial Rounded MT Bold"/>
              </a:defRPr>
            </a:lvl1pPr>
          </a:lstStyle>
          <a:p>
            <a:endParaRPr/>
          </a:p>
        </p:txBody>
      </p:sp>
      <p:sp>
        <p:nvSpPr>
          <p:cNvPr id="21" name="Holder 6"/>
          <p:cNvSpPr txBox="1">
            <a:spLocks/>
          </p:cNvSpPr>
          <p:nvPr userDrawn="1"/>
        </p:nvSpPr>
        <p:spPr>
          <a:xfrm>
            <a:off x="11507791" y="6468891"/>
            <a:ext cx="206375" cy="165100"/>
          </a:xfrm>
          <a:prstGeom prst="rect">
            <a:avLst/>
          </a:prstGeom>
        </p:spPr>
        <p:txBody>
          <a:bodyPr wrap="square" lIns="0" tIns="0" rIns="0" bIns="0">
            <a:spAutoFit/>
          </a:bodyPr>
          <a:lstStyle>
            <a:defPPr>
              <a:defRPr lang="en-US"/>
            </a:defPPr>
            <a:lvl1pPr marL="0" algn="l" defTabSz="914400" rtl="0" eaLnBrk="1" latinLnBrk="0" hangingPunct="1">
              <a:defRPr sz="11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210"/>
              </a:lnSpc>
            </a:pPr>
            <a:fld id="{81D60167-4931-47E6-BA6A-407CBD079E47}" type="slidenum">
              <a:rPr lang="en-US" smtClean="0"/>
              <a:pPr marL="25400">
                <a:lnSpc>
                  <a:spcPts val="1210"/>
                </a:lnSpc>
              </a:pPr>
              <a:t>‹#›</a:t>
            </a:fld>
            <a:endParaRPr lang="en-US"/>
          </a:p>
        </p:txBody>
      </p:sp>
      <p:sp>
        <p:nvSpPr>
          <p:cNvPr id="11" name="Footer Placeholder 3"/>
          <p:cNvSpPr>
            <a:spLocks noGrp="1"/>
          </p:cNvSpPr>
          <p:nvPr>
            <p:ph type="ftr" sz="quarter" idx="10"/>
          </p:nvPr>
        </p:nvSpPr>
        <p:spPr>
          <a:xfrm>
            <a:off x="8077201" y="6468891"/>
            <a:ext cx="3285490" cy="165100"/>
          </a:xfrm>
          <a:prstGeom prst="rect">
            <a:avLst/>
          </a:prstGeom>
        </p:spPr>
        <p:txBody>
          <a:bodyPr/>
          <a:lstStyle>
            <a:lvl1pPr>
              <a:defRPr sz="1200" b="0">
                <a:latin typeface="Arial" panose="020B0604020202020204" pitchFamily="34" charset="0"/>
                <a:cs typeface="Arial" panose="020B0604020202020204" pitchFamily="34" charset="0"/>
              </a:defRPr>
            </a:lvl1pPr>
          </a:lstStyle>
          <a:p>
            <a:pPr marL="12700" algn="r">
              <a:lnSpc>
                <a:spcPts val="1210"/>
              </a:lnSpc>
            </a:pPr>
            <a:r>
              <a:rPr lang="en-US">
                <a:solidFill>
                  <a:prstClr val="white"/>
                </a:solidFill>
              </a:rPr>
              <a:t>IAFF 2017 Planning Meeting</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48109" y="193153"/>
            <a:ext cx="946828" cy="945501"/>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90574" y="43874"/>
            <a:ext cx="1658743" cy="12440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87387" y="584934"/>
            <a:ext cx="7008813" cy="553719"/>
          </a:xfrm>
          <a:prstGeom prst="rect">
            <a:avLst/>
          </a:prstGeom>
        </p:spPr>
        <p:txBody>
          <a:bodyPr lIns="0" tIns="0" rIns="0" bIns="0"/>
          <a:lstStyle>
            <a:lvl1pPr>
              <a:defRPr sz="3600" b="0" i="0">
                <a:solidFill>
                  <a:srgbClr val="485CC7"/>
                </a:solidFill>
                <a:latin typeface="Arial Rounded MT Bold"/>
                <a:cs typeface="Arial Rounded MT Bold"/>
              </a:defRPr>
            </a:lvl1pPr>
          </a:lstStyle>
          <a:p>
            <a:endParaRPr/>
          </a:p>
        </p:txBody>
      </p:sp>
      <p:sp>
        <p:nvSpPr>
          <p:cNvPr id="5" name="Holder 5"/>
          <p:cNvSpPr>
            <a:spLocks noGrp="1"/>
          </p:cNvSpPr>
          <p:nvPr>
            <p:ph type="sldNum" sz="quarter" idx="7"/>
          </p:nvPr>
        </p:nvSpPr>
        <p:spPr>
          <a:xfrm>
            <a:off x="11507791" y="6468891"/>
            <a:ext cx="206375" cy="165100"/>
          </a:xfrm>
          <a:prstGeom prst="rect">
            <a:avLst/>
          </a:prstGeom>
        </p:spPr>
        <p:txBody>
          <a:bodyPr lIns="0" tIns="0" rIns="0" bIns="0"/>
          <a:lstStyle>
            <a:lvl1pPr>
              <a:defRPr sz="1100" b="1" i="0">
                <a:solidFill>
                  <a:schemeClr val="bg1"/>
                </a:solidFill>
                <a:latin typeface="Arial"/>
                <a:cs typeface="Arial"/>
              </a:defRPr>
            </a:lvl1pPr>
          </a:lstStyle>
          <a:p>
            <a:pPr marL="25400">
              <a:lnSpc>
                <a:spcPts val="1210"/>
              </a:lnSpc>
            </a:pPr>
            <a:fld id="{81D60167-4931-47E6-BA6A-407CBD079E47}" type="slidenum">
              <a:rPr dirty="0"/>
              <a:t>‹#›</a:t>
            </a:fld>
            <a:endParaRPr/>
          </a:p>
        </p:txBody>
      </p:sp>
      <p:sp>
        <p:nvSpPr>
          <p:cNvPr id="6" name="Footer Placeholder 3"/>
          <p:cNvSpPr>
            <a:spLocks noGrp="1"/>
          </p:cNvSpPr>
          <p:nvPr>
            <p:ph type="ftr" sz="quarter" idx="3"/>
          </p:nvPr>
        </p:nvSpPr>
        <p:spPr>
          <a:xfrm>
            <a:off x="8077201" y="6468891"/>
            <a:ext cx="3285490" cy="165100"/>
          </a:xfrm>
          <a:prstGeom prst="rect">
            <a:avLst/>
          </a:prstGeom>
        </p:spPr>
        <p:txBody>
          <a:bodyPr/>
          <a:lstStyle>
            <a:lvl1pPr>
              <a:defRPr sz="1200" b="0">
                <a:latin typeface="Arial" panose="020B0604020202020204" pitchFamily="34" charset="0"/>
                <a:cs typeface="Arial" panose="020B0604020202020204" pitchFamily="34" charset="0"/>
              </a:defRPr>
            </a:lvl1pPr>
          </a:lstStyle>
          <a:p>
            <a:pPr marL="12700" algn="r">
              <a:lnSpc>
                <a:spcPts val="1210"/>
              </a:lnSpc>
            </a:pPr>
            <a:r>
              <a:rPr lang="en-US">
                <a:solidFill>
                  <a:prstClr val="white"/>
                </a:solidFill>
              </a:rPr>
              <a:t>IAFF 2017 Planning Meeting</a:t>
            </a:r>
          </a:p>
        </p:txBody>
      </p:sp>
      <p:sp>
        <p:nvSpPr>
          <p:cNvPr id="3" name="TextBox 2"/>
          <p:cNvSpPr txBox="1"/>
          <p:nvPr userDrawn="1"/>
        </p:nvSpPr>
        <p:spPr>
          <a:xfrm>
            <a:off x="8229600" y="309147"/>
            <a:ext cx="3657600" cy="910053"/>
          </a:xfrm>
          <a:prstGeom prst="rect">
            <a:avLst/>
          </a:prstGeom>
          <a:solidFill>
            <a:schemeClr val="bg1"/>
          </a:solidFill>
        </p:spPr>
        <p:txBody>
          <a:bodyPr wrap="square" rtlCol="0">
            <a:spAutoFit/>
          </a:bodyPr>
          <a:lstStyle/>
          <a:p>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0800" y="225479"/>
            <a:ext cx="946828" cy="945501"/>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53265" y="76200"/>
            <a:ext cx="1658743" cy="12440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8349615" y="6468891"/>
            <a:ext cx="3013075" cy="165100"/>
          </a:xfrm>
          <a:prstGeom prst="rect">
            <a:avLst/>
          </a:prstGeom>
        </p:spPr>
        <p:txBody>
          <a:bodyPr lIns="0" tIns="0" rIns="0" bIns="0"/>
          <a:lstStyle>
            <a:lvl1pPr>
              <a:defRPr sz="1100" b="0" i="0">
                <a:solidFill>
                  <a:schemeClr val="bg1"/>
                </a:solidFill>
                <a:latin typeface="Arial"/>
                <a:cs typeface="Arial"/>
              </a:defRPr>
            </a:lvl1pPr>
          </a:lstStyle>
          <a:p>
            <a:pPr marL="12700">
              <a:lnSpc>
                <a:spcPts val="1210"/>
              </a:lnSpc>
            </a:pPr>
            <a:r>
              <a:rPr lang="en-US"/>
              <a:t>Live Unlimited | 2017 Campaign Framework</a:t>
            </a:r>
            <a:endParaRPr/>
          </a:p>
        </p:txBody>
      </p:sp>
      <p:sp>
        <p:nvSpPr>
          <p:cNvPr id="4" name="Holder 4"/>
          <p:cNvSpPr>
            <a:spLocks noGrp="1"/>
          </p:cNvSpPr>
          <p:nvPr>
            <p:ph type="sldNum" sz="quarter" idx="7"/>
          </p:nvPr>
        </p:nvSpPr>
        <p:spPr>
          <a:xfrm>
            <a:off x="11507791" y="6468891"/>
            <a:ext cx="206375" cy="165100"/>
          </a:xfrm>
          <a:prstGeom prst="rect">
            <a:avLst/>
          </a:prstGeom>
        </p:spPr>
        <p:txBody>
          <a:bodyPr lIns="0" tIns="0" rIns="0" bIns="0"/>
          <a:lstStyle>
            <a:lvl1pPr>
              <a:defRPr sz="1100" b="1" i="0">
                <a:solidFill>
                  <a:schemeClr val="bg1"/>
                </a:solidFill>
                <a:latin typeface="Arial"/>
                <a:cs typeface="Arial"/>
              </a:defRPr>
            </a:lvl1pPr>
          </a:lstStyle>
          <a:p>
            <a:pPr marL="25400">
              <a:lnSpc>
                <a:spcPts val="1210"/>
              </a:lnSpc>
            </a:pPr>
            <a:fld id="{81D60167-4931-47E6-BA6A-407CBD079E47}" type="slidenum">
              <a:rPr dirty="0"/>
              <a:t>‹#›</a:t>
            </a:fld>
            <a:endParaRPr/>
          </a:p>
        </p:txBody>
      </p:sp>
      <p:sp>
        <p:nvSpPr>
          <p:cNvPr id="6" name="Holder 2"/>
          <p:cNvSpPr>
            <a:spLocks noGrp="1"/>
          </p:cNvSpPr>
          <p:nvPr>
            <p:ph type="title"/>
          </p:nvPr>
        </p:nvSpPr>
        <p:spPr>
          <a:xfrm>
            <a:off x="687387" y="546180"/>
            <a:ext cx="8532813" cy="592474"/>
          </a:xfrm>
          <a:prstGeom prst="rect">
            <a:avLst/>
          </a:prstGeom>
        </p:spPr>
        <p:txBody>
          <a:bodyPr lIns="0" tIns="0" rIns="0" bIns="0"/>
          <a:lstStyle>
            <a:lvl1pPr>
              <a:defRPr sz="3600" b="0" i="0">
                <a:solidFill>
                  <a:srgbClr val="485CC7"/>
                </a:solidFill>
                <a:latin typeface="Arial Rounded MT Bold"/>
                <a:cs typeface="Arial Rounded MT Bold"/>
              </a:defRPr>
            </a:lvl1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1999" cy="6899396"/>
          </a:xfrm>
          <a:prstGeom prst="rect">
            <a:avLst/>
          </a:prstGeom>
        </p:spPr>
      </p:pic>
      <p:sp>
        <p:nvSpPr>
          <p:cNvPr id="4" name="Slide Number Placeholder 3"/>
          <p:cNvSpPr>
            <a:spLocks noGrp="1"/>
          </p:cNvSpPr>
          <p:nvPr>
            <p:ph type="sldNum" sz="quarter" idx="12"/>
          </p:nvPr>
        </p:nvSpPr>
        <p:spPr/>
        <p:txBody>
          <a:bodyPr/>
          <a:lstStyle>
            <a:lvl1pPr>
              <a:defRPr>
                <a:solidFill>
                  <a:srgbClr val="FFFFFF"/>
                </a:solidFill>
                <a:latin typeface="Arial"/>
                <a:cs typeface="Arial"/>
              </a:defRPr>
            </a:lvl1pPr>
          </a:lstStyle>
          <a:p>
            <a:fld id="{9C7CAD77-F6F7-934D-AA8B-4EC8FC8FDD39}" type="slidenum">
              <a:rPr lang="en-US" smtClean="0"/>
              <a:pPr/>
              <a:t>‹#›</a:t>
            </a:fld>
            <a:endParaRPr lang="en-US"/>
          </a:p>
        </p:txBody>
      </p:sp>
    </p:spTree>
    <p:extLst>
      <p:ext uri="{BB962C8B-B14F-4D97-AF65-F5344CB8AC3E}">
        <p14:creationId xmlns:p14="http://schemas.microsoft.com/office/powerpoint/2010/main" val="4003405061"/>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1" name="Shape 11"/>
          <p:cNvSpPr/>
          <p:nvPr/>
        </p:nvSpPr>
        <p:spPr>
          <a:xfrm>
            <a:off x="-207" y="-4515"/>
            <a:ext cx="12192414" cy="6867029"/>
          </a:xfrm>
          <a:prstGeom prst="rect">
            <a:avLst/>
          </a:prstGeom>
          <a:solidFill>
            <a:srgbClr val="FAFAF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12" name="pasted-imag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28191" y="6287305"/>
            <a:ext cx="885618" cy="265090"/>
          </a:xfrm>
          <a:prstGeom prst="rect">
            <a:avLst/>
          </a:prstGeom>
          <a:ln w="12700">
            <a:miter lim="400000"/>
          </a:ln>
        </p:spPr>
      </p:pic>
      <p:sp>
        <p:nvSpPr>
          <p:cNvPr id="13" name="Shape 13"/>
          <p:cNvSpPr/>
          <p:nvPr/>
        </p:nvSpPr>
        <p:spPr>
          <a:xfrm flipV="1">
            <a:off x="11607598" y="6319055"/>
            <a:ext cx="1" cy="226990"/>
          </a:xfrm>
          <a:prstGeom prst="line">
            <a:avLst/>
          </a:prstGeom>
          <a:ln w="12700">
            <a:solidFill>
              <a:srgbClr val="B4B4B4"/>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4" name="Shape 14"/>
          <p:cNvSpPr>
            <a:spLocks noGrp="1"/>
          </p:cNvSpPr>
          <p:nvPr>
            <p:ph type="sldNum" sz="quarter" idx="2"/>
          </p:nvPr>
        </p:nvSpPr>
        <p:spPr>
          <a:xfrm>
            <a:off x="11650588" y="6318250"/>
            <a:ext cx="238274" cy="228600"/>
          </a:xfrm>
          <a:prstGeom prst="rect">
            <a:avLst/>
          </a:prstGeom>
        </p:spPr>
        <p:txBody>
          <a:bodyPr/>
          <a:lstStyle>
            <a:lvl1pPr>
              <a:defRPr>
                <a:solidFill>
                  <a:srgbClr val="929292"/>
                </a:solidFill>
                <a:latin typeface="Arial Rounded MT Bold"/>
                <a:ea typeface="Arial Rounded MT Bold"/>
                <a:cs typeface="Arial Rounded MT Bold"/>
                <a:sym typeface="Arial Rounded MT Bold"/>
              </a:defRPr>
            </a:lvl1pPr>
          </a:lstStyle>
          <a:p>
            <a:fld id="{86CB4B4D-7CA3-9044-876B-883B54F8677D}" type="slidenum">
              <a:rPr/>
              <a:t>‹#›</a:t>
            </a:fld>
            <a:endParaRPr/>
          </a:p>
        </p:txBody>
      </p:sp>
    </p:spTree>
    <p:extLst>
      <p:ext uri="{BB962C8B-B14F-4D97-AF65-F5344CB8AC3E}">
        <p14:creationId xmlns:p14="http://schemas.microsoft.com/office/powerpoint/2010/main" val="790140748"/>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Full Bleed">
    <p:bg>
      <p:bgPr>
        <a:solidFill>
          <a:schemeClr val="bg1">
            <a:lumMod val="75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5052" y="4746626"/>
            <a:ext cx="10361897" cy="676275"/>
          </a:xfrm>
          <a:prstGeom prst="rect">
            <a:avLst/>
          </a:prstGeom>
        </p:spPr>
        <p:txBody>
          <a:bodyPr/>
          <a:lstStyle>
            <a:lvl1pPr algn="l">
              <a:defRPr baseline="0">
                <a:solidFill>
                  <a:schemeClr val="bg1"/>
                </a:solidFill>
                <a:latin typeface="Arial Rounded MT Bold"/>
                <a:cs typeface="Arial Rounded MT Bold"/>
              </a:defRPr>
            </a:lvl1pPr>
          </a:lstStyle>
          <a:p>
            <a:r>
              <a:rPr lang="en-US" dirty="0"/>
              <a:t>Click to edit title</a:t>
            </a:r>
          </a:p>
        </p:txBody>
      </p:sp>
      <p:pic>
        <p:nvPicPr>
          <p:cNvPr id="9" name="Picture 8" descr="MDA_Logo_1c_ko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6762" y="506472"/>
            <a:ext cx="1339734" cy="390994"/>
          </a:xfrm>
          <a:prstGeom prst="rect">
            <a:avLst/>
          </a:prstGeom>
        </p:spPr>
      </p:pic>
    </p:spTree>
    <p:extLst>
      <p:ext uri="{BB962C8B-B14F-4D97-AF65-F5344CB8AC3E}">
        <p14:creationId xmlns:p14="http://schemas.microsoft.com/office/powerpoint/2010/main" val="946338530"/>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body" idx="1"/>
          </p:nvPr>
        </p:nvSpPr>
        <p:spPr>
          <a:xfrm>
            <a:off x="687387" y="1493525"/>
            <a:ext cx="10817225" cy="4357370"/>
          </a:xfrm>
          <a:prstGeom prst="rect">
            <a:avLst/>
          </a:prstGeom>
        </p:spPr>
        <p:txBody>
          <a:bodyPr wrap="square" lIns="0" tIns="0" rIns="0" bIns="0">
            <a:spAutoFit/>
          </a:bodyPr>
          <a:lstStyle>
            <a:lvl1pPr>
              <a:defRPr sz="1600" b="0" i="0">
                <a:solidFill>
                  <a:srgbClr val="63666A"/>
                </a:solidFill>
                <a:latin typeface="Arial"/>
                <a:cs typeface="Arial"/>
              </a:defRPr>
            </a:lvl1pPr>
          </a:lstStyle>
          <a:p>
            <a:endParaRPr/>
          </a:p>
        </p:txBody>
      </p:sp>
      <p:sp>
        <p:nvSpPr>
          <p:cNvPr id="8" name="bk object 16"/>
          <p:cNvSpPr/>
          <p:nvPr userDrawn="1"/>
        </p:nvSpPr>
        <p:spPr>
          <a:xfrm>
            <a:off x="0" y="6172200"/>
            <a:ext cx="12192000" cy="685800"/>
          </a:xfrm>
          <a:custGeom>
            <a:avLst/>
            <a:gdLst/>
            <a:ahLst/>
            <a:cxnLst/>
            <a:rect l="l" t="t" r="r" b="b"/>
            <a:pathLst>
              <a:path w="12192000" h="685800">
                <a:moveTo>
                  <a:pt x="0" y="0"/>
                </a:moveTo>
                <a:lnTo>
                  <a:pt x="12192000" y="0"/>
                </a:lnTo>
                <a:lnTo>
                  <a:pt x="12192000" y="685800"/>
                </a:lnTo>
                <a:lnTo>
                  <a:pt x="0" y="685800"/>
                </a:lnTo>
                <a:lnTo>
                  <a:pt x="0" y="0"/>
                </a:lnTo>
                <a:close/>
              </a:path>
            </a:pathLst>
          </a:custGeom>
          <a:solidFill>
            <a:srgbClr val="485CC7"/>
          </a:solidFill>
        </p:spPr>
        <p:txBody>
          <a:bodyPr wrap="square" lIns="0" tIns="0" rIns="0" bIns="0" rtlCol="0"/>
          <a:lstStyle/>
          <a:p>
            <a:endParaRPr/>
          </a:p>
        </p:txBody>
      </p:sp>
      <p:sp>
        <p:nvSpPr>
          <p:cNvPr id="9" name="bk object 17"/>
          <p:cNvSpPr/>
          <p:nvPr userDrawn="1"/>
        </p:nvSpPr>
        <p:spPr>
          <a:xfrm>
            <a:off x="609600" y="1143000"/>
            <a:ext cx="11582400" cy="228600"/>
          </a:xfrm>
          <a:prstGeom prst="rect">
            <a:avLst/>
          </a:prstGeom>
          <a:blipFill>
            <a:blip r:embed="rId10" cstate="print"/>
            <a:stretch>
              <a:fillRect/>
            </a:stretch>
          </a:blipFill>
        </p:spPr>
        <p:txBody>
          <a:bodyPr wrap="square" lIns="0" tIns="0" rIns="0" bIns="0" rtlCol="0"/>
          <a:lstStyle/>
          <a:p>
            <a:endParaRPr/>
          </a:p>
        </p:txBody>
      </p:sp>
      <p:sp>
        <p:nvSpPr>
          <p:cNvPr id="11" name="Holder 6"/>
          <p:cNvSpPr>
            <a:spLocks noGrp="1"/>
          </p:cNvSpPr>
          <p:nvPr>
            <p:ph type="sldNum" sz="quarter" idx="4"/>
          </p:nvPr>
        </p:nvSpPr>
        <p:spPr>
          <a:xfrm>
            <a:off x="11507791" y="6468891"/>
            <a:ext cx="206375" cy="165100"/>
          </a:xfrm>
          <a:prstGeom prst="rect">
            <a:avLst/>
          </a:prstGeom>
        </p:spPr>
        <p:txBody>
          <a:bodyPr lIns="0" tIns="0" rIns="0" bIns="0"/>
          <a:lstStyle>
            <a:lvl1pPr>
              <a:defRPr sz="1100" b="1" i="0">
                <a:solidFill>
                  <a:schemeClr val="bg1"/>
                </a:solidFill>
                <a:latin typeface="Arial"/>
                <a:cs typeface="Arial"/>
              </a:defRPr>
            </a:lvl1pPr>
          </a:lstStyle>
          <a:p>
            <a:pPr marL="25400">
              <a:lnSpc>
                <a:spcPts val="1210"/>
              </a:lnSpc>
            </a:pPr>
            <a:fld id="{81D60167-4931-47E6-BA6A-407CBD079E47}" type="slidenum">
              <a:rPr dirty="0"/>
              <a:t>‹#›</a:t>
            </a:fld>
            <a:endParaRPr/>
          </a:p>
        </p:txBody>
      </p:sp>
      <p:pic>
        <p:nvPicPr>
          <p:cNvPr id="7" name="Picture 6"/>
          <p:cNvPicPr>
            <a:picLocks noChangeAspect="1"/>
          </p:cNvPicPr>
          <p:nvPr userDrawn="1"/>
        </p:nvPicPr>
        <p:blipFill>
          <a:blip r:embed="rId11"/>
          <a:stretch>
            <a:fillRect/>
          </a:stretch>
        </p:blipFill>
        <p:spPr>
          <a:xfrm>
            <a:off x="838200" y="510973"/>
            <a:ext cx="8535140" cy="591363"/>
          </a:xfrm>
          <a:prstGeom prst="rect">
            <a:avLst/>
          </a:prstGeom>
        </p:spPr>
      </p:pic>
      <p:sp>
        <p:nvSpPr>
          <p:cNvPr id="14" name="Footer Placeholder 3"/>
          <p:cNvSpPr>
            <a:spLocks noGrp="1"/>
          </p:cNvSpPr>
          <p:nvPr>
            <p:ph type="ftr" sz="quarter" idx="3"/>
          </p:nvPr>
        </p:nvSpPr>
        <p:spPr>
          <a:xfrm>
            <a:off x="8077201" y="6468891"/>
            <a:ext cx="3285490" cy="165100"/>
          </a:xfrm>
          <a:prstGeom prst="rect">
            <a:avLst/>
          </a:prstGeom>
        </p:spPr>
        <p:txBody>
          <a:bodyPr/>
          <a:lstStyle>
            <a:lvl1pPr>
              <a:defRPr sz="1200" b="0">
                <a:latin typeface="Arial" panose="020B0604020202020204" pitchFamily="34" charset="0"/>
                <a:cs typeface="Arial" panose="020B0604020202020204" pitchFamily="34" charset="0"/>
              </a:defRPr>
            </a:lvl1pPr>
          </a:lstStyle>
          <a:p>
            <a:pPr marL="12700" algn="r">
              <a:lnSpc>
                <a:spcPts val="1210"/>
              </a:lnSpc>
            </a:pPr>
            <a:r>
              <a:rPr lang="en-US">
                <a:solidFill>
                  <a:prstClr val="white"/>
                </a:solidFill>
              </a:rPr>
              <a:t>IAFF 2017 Planning Meeting</a:t>
            </a:r>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448109" y="193153"/>
            <a:ext cx="946828" cy="945501"/>
          </a:xfrm>
          <a:prstGeom prst="rect">
            <a:avLst/>
          </a:prstGeom>
        </p:spPr>
      </p:pic>
      <p:pic>
        <p:nvPicPr>
          <p:cNvPr id="15" name="Pictur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890574" y="43874"/>
            <a:ext cx="1658743" cy="124405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mailto:dwarren@mdausa.org"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mailto:ewithers@mdausa.org" TargetMode="External"/><Relationship Id="rId4" Type="http://schemas.openxmlformats.org/officeDocument/2006/relationships/hyperlink" Target="mailto:dboardman@mdausa.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5C08F7-C1AF-432D-B662-646857F6962A}"/>
              </a:ext>
            </a:extLst>
          </p:cNvPr>
          <p:cNvSpPr/>
          <p:nvPr/>
        </p:nvSpPr>
        <p:spPr>
          <a:xfrm>
            <a:off x="0" y="1391478"/>
            <a:ext cx="12192001" cy="4850296"/>
          </a:xfrm>
          <a:prstGeom prst="rect">
            <a:avLst/>
          </a:prstGeom>
          <a:solidFill>
            <a:srgbClr val="485C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4936073A-F448-446C-AF83-DB96353CDB2C}"/>
              </a:ext>
            </a:extLst>
          </p:cNvPr>
          <p:cNvSpPr>
            <a:spLocks noGrp="1"/>
          </p:cNvSpPr>
          <p:nvPr>
            <p:ph type="sldNum" sz="quarter" idx="7"/>
          </p:nvPr>
        </p:nvSpPr>
        <p:spPr/>
        <p:txBody>
          <a:bodyPr/>
          <a:lstStyle/>
          <a:p>
            <a:pPr marL="25400">
              <a:lnSpc>
                <a:spcPts val="1210"/>
              </a:lnSpc>
            </a:pPr>
            <a:fld id="{81D60167-4931-47E6-BA6A-407CBD079E47}" type="slidenum">
              <a:rPr lang="en-US" smtClean="0"/>
              <a:t>1</a:t>
            </a:fld>
            <a:endParaRPr lang="en-US" dirty="0"/>
          </a:p>
        </p:txBody>
      </p:sp>
      <p:sp>
        <p:nvSpPr>
          <p:cNvPr id="4" name="Footer Placeholder 3">
            <a:extLst>
              <a:ext uri="{FF2B5EF4-FFF2-40B4-BE49-F238E27FC236}">
                <a16:creationId xmlns:a16="http://schemas.microsoft.com/office/drawing/2014/main" id="{90646460-A4D7-427D-9BB3-143F7A5816A4}"/>
              </a:ext>
            </a:extLst>
          </p:cNvPr>
          <p:cNvSpPr>
            <a:spLocks noGrp="1"/>
          </p:cNvSpPr>
          <p:nvPr>
            <p:ph type="ftr" sz="quarter" idx="3"/>
          </p:nvPr>
        </p:nvSpPr>
        <p:spPr/>
        <p:txBody>
          <a:bodyPr/>
          <a:lstStyle/>
          <a:p>
            <a:pPr marL="12700" algn="r">
              <a:lnSpc>
                <a:spcPts val="1210"/>
              </a:lnSpc>
            </a:pPr>
            <a:r>
              <a:rPr lang="en-US">
                <a:solidFill>
                  <a:prstClr val="white"/>
                </a:solidFill>
              </a:rPr>
              <a:t>IAFF 2017 Planning Meeting</a:t>
            </a:r>
          </a:p>
        </p:txBody>
      </p:sp>
      <p:pic>
        <p:nvPicPr>
          <p:cNvPr id="5" name="Picture 5" descr="CARE.png">
            <a:extLst>
              <a:ext uri="{FF2B5EF4-FFF2-40B4-BE49-F238E27FC236}">
                <a16:creationId xmlns:a16="http://schemas.microsoft.com/office/drawing/2014/main" id="{0376D4B8-16AD-4923-A97E-74F24F42DC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8296" y="1582970"/>
            <a:ext cx="5499652" cy="461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A6674EC-A020-424E-BBF1-C94240B34454}"/>
              </a:ext>
            </a:extLst>
          </p:cNvPr>
          <p:cNvSpPr txBox="1"/>
          <p:nvPr/>
        </p:nvSpPr>
        <p:spPr>
          <a:xfrm>
            <a:off x="4842624" y="1582970"/>
            <a:ext cx="7050156" cy="4893647"/>
          </a:xfrm>
          <a:prstGeom prst="rect">
            <a:avLst/>
          </a:prstGeom>
          <a:noFill/>
        </p:spPr>
        <p:txBody>
          <a:bodyPr wrap="square" rtlCol="0">
            <a:spAutoFit/>
          </a:bodyPr>
          <a:lstStyle/>
          <a:p>
            <a:pPr algn="ctr"/>
            <a:r>
              <a:rPr lang="en-US" sz="8000" u="sng" dirty="0">
                <a:solidFill>
                  <a:schemeClr val="bg1"/>
                </a:solidFill>
                <a:latin typeface="Arial Rounded MT Bold" panose="020F0704030504030204" pitchFamily="34" charset="0"/>
              </a:rPr>
              <a:t>YOU</a:t>
            </a:r>
          </a:p>
          <a:p>
            <a:pPr algn="ctr"/>
            <a:endParaRPr lang="en-US" sz="2400" dirty="0">
              <a:solidFill>
                <a:schemeClr val="bg1"/>
              </a:solidFill>
              <a:latin typeface="Arial Rounded MT Bold" panose="020F0704030504030204" pitchFamily="34" charset="0"/>
            </a:endParaRPr>
          </a:p>
          <a:p>
            <a:pPr algn="ctr"/>
            <a:r>
              <a:rPr lang="en-US" sz="4800" dirty="0">
                <a:solidFill>
                  <a:schemeClr val="bg1"/>
                </a:solidFill>
                <a:latin typeface="Arial Rounded MT Bold" panose="020F0704030504030204" pitchFamily="34" charset="0"/>
              </a:rPr>
              <a:t>HAVE HELPED BRING NEW TREATMENTS</a:t>
            </a:r>
          </a:p>
          <a:p>
            <a:pPr algn="ctr"/>
            <a:endParaRPr lang="en-US" sz="2400" dirty="0">
              <a:solidFill>
                <a:schemeClr val="bg1"/>
              </a:solidFill>
              <a:latin typeface="Arial Rounded MT Bold" panose="020F0704030504030204" pitchFamily="34" charset="0"/>
            </a:endParaRPr>
          </a:p>
          <a:p>
            <a:pPr algn="ctr"/>
            <a:r>
              <a:rPr lang="en-US" sz="8800" dirty="0">
                <a:solidFill>
                  <a:schemeClr val="bg1"/>
                </a:solidFill>
                <a:latin typeface="Arial Rounded MT Bold" panose="020F0704030504030204" pitchFamily="34" charset="0"/>
              </a:rPr>
              <a:t>FORWARD</a:t>
            </a:r>
          </a:p>
        </p:txBody>
      </p:sp>
    </p:spTree>
    <p:extLst>
      <p:ext uri="{BB962C8B-B14F-4D97-AF65-F5344CB8AC3E}">
        <p14:creationId xmlns:p14="http://schemas.microsoft.com/office/powerpoint/2010/main" val="933504705"/>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4B5DB-046D-4530-B4ED-48187AD63025}"/>
              </a:ext>
            </a:extLst>
          </p:cNvPr>
          <p:cNvSpPr>
            <a:spLocks noGrp="1"/>
          </p:cNvSpPr>
          <p:nvPr>
            <p:ph type="title"/>
          </p:nvPr>
        </p:nvSpPr>
        <p:spPr>
          <a:xfrm>
            <a:off x="793405" y="175119"/>
            <a:ext cx="8532813" cy="592474"/>
          </a:xfrm>
        </p:spPr>
        <p:txBody>
          <a:bodyPr lIns="0" tIns="0" rIns="0" bIns="0" anchor="t"/>
          <a:lstStyle/>
          <a:p>
            <a:r>
              <a:rPr lang="en-US" dirty="0"/>
              <a:t>The Promise of the Pipeline</a:t>
            </a:r>
            <a:br>
              <a:rPr lang="en-US" dirty="0"/>
            </a:br>
            <a:r>
              <a:rPr lang="en-US" dirty="0"/>
              <a:t>Transforming and Saving Lives</a:t>
            </a:r>
          </a:p>
        </p:txBody>
      </p:sp>
      <p:sp>
        <p:nvSpPr>
          <p:cNvPr id="4" name="Slide Number Placeholder 3">
            <a:extLst>
              <a:ext uri="{FF2B5EF4-FFF2-40B4-BE49-F238E27FC236}">
                <a16:creationId xmlns:a16="http://schemas.microsoft.com/office/drawing/2014/main" id="{A588CE74-55B0-4BAC-ABEC-43539BF933D2}"/>
              </a:ext>
            </a:extLst>
          </p:cNvPr>
          <p:cNvSpPr>
            <a:spLocks noGrp="1"/>
          </p:cNvSpPr>
          <p:nvPr>
            <p:ph type="sldNum" sz="quarter" idx="7"/>
          </p:nvPr>
        </p:nvSpPr>
        <p:spPr/>
        <p:txBody>
          <a:bodyPr/>
          <a:lstStyle/>
          <a:p>
            <a:pPr marL="25400">
              <a:lnSpc>
                <a:spcPts val="1210"/>
              </a:lnSpc>
            </a:pPr>
            <a:fld id="{81D60167-4931-47E6-BA6A-407CBD079E47}" type="slidenum">
              <a:rPr lang="en-US" dirty="0"/>
              <a:t>10</a:t>
            </a:fld>
            <a:endParaRPr lang="en-US"/>
          </a:p>
        </p:txBody>
      </p:sp>
      <p:sp>
        <p:nvSpPr>
          <p:cNvPr id="5" name="Footer Placeholder 4">
            <a:extLst>
              <a:ext uri="{FF2B5EF4-FFF2-40B4-BE49-F238E27FC236}">
                <a16:creationId xmlns:a16="http://schemas.microsoft.com/office/drawing/2014/main" id="{6E221414-60DB-4443-A6CE-09E07E0D4C7D}"/>
              </a:ext>
            </a:extLst>
          </p:cNvPr>
          <p:cNvSpPr>
            <a:spLocks noGrp="1"/>
          </p:cNvSpPr>
          <p:nvPr>
            <p:ph type="ftr" sz="quarter" idx="3"/>
          </p:nvPr>
        </p:nvSpPr>
        <p:spPr/>
        <p:txBody>
          <a:bodyPr/>
          <a:lstStyle/>
          <a:p>
            <a:pPr marL="12700" algn="r">
              <a:lnSpc>
                <a:spcPts val="1210"/>
              </a:lnSpc>
            </a:pPr>
            <a:r>
              <a:rPr lang="en-US" dirty="0">
                <a:solidFill>
                  <a:prstClr val="white"/>
                </a:solidFill>
              </a:rPr>
              <a:t>IAFF 2017 Planning Meeting</a:t>
            </a:r>
          </a:p>
        </p:txBody>
      </p:sp>
      <p:pic>
        <p:nvPicPr>
          <p:cNvPr id="6" name="Picture 6" descr="A screenshot of a cell phone&#10;&#10;Description generated with high confidence">
            <a:extLst>
              <a:ext uri="{FF2B5EF4-FFF2-40B4-BE49-F238E27FC236}">
                <a16:creationId xmlns:a16="http://schemas.microsoft.com/office/drawing/2014/main" id="{F7D83D06-2E4D-4C4C-91AD-DA853D667AFE}"/>
              </a:ext>
            </a:extLst>
          </p:cNvPr>
          <p:cNvPicPr>
            <a:picLocks noChangeAspect="1"/>
          </p:cNvPicPr>
          <p:nvPr/>
        </p:nvPicPr>
        <p:blipFill rotWithShape="1">
          <a:blip r:embed="rId3"/>
          <a:srcRect l="49163" r="19135"/>
          <a:stretch/>
        </p:blipFill>
        <p:spPr>
          <a:xfrm rot="-5400000">
            <a:off x="4772592" y="-1819275"/>
            <a:ext cx="2725781" cy="11119499"/>
          </a:xfrm>
          <a:prstGeom prst="rect">
            <a:avLst/>
          </a:prstGeom>
        </p:spPr>
      </p:pic>
    </p:spTree>
    <p:extLst>
      <p:ext uri="{BB962C8B-B14F-4D97-AF65-F5344CB8AC3E}">
        <p14:creationId xmlns:p14="http://schemas.microsoft.com/office/powerpoint/2010/main" val="334040160"/>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5C08F7-C1AF-432D-B662-646857F6962A}"/>
              </a:ext>
            </a:extLst>
          </p:cNvPr>
          <p:cNvSpPr/>
          <p:nvPr/>
        </p:nvSpPr>
        <p:spPr>
          <a:xfrm>
            <a:off x="0" y="1391478"/>
            <a:ext cx="12192001" cy="4850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L2068 - Fairfax County PFFA and Paramedics</a:t>
            </a:r>
            <a:endParaRPr lang="en-US" dirty="0"/>
          </a:p>
        </p:txBody>
      </p:sp>
      <p:sp>
        <p:nvSpPr>
          <p:cNvPr id="3" name="TextBox 2">
            <a:extLst>
              <a:ext uri="{FF2B5EF4-FFF2-40B4-BE49-F238E27FC236}">
                <a16:creationId xmlns:a16="http://schemas.microsoft.com/office/drawing/2014/main" id="{B0CB6015-539F-4FF9-A717-626F47F9C3F4}"/>
              </a:ext>
            </a:extLst>
          </p:cNvPr>
          <p:cNvSpPr txBox="1"/>
          <p:nvPr/>
        </p:nvSpPr>
        <p:spPr>
          <a:xfrm>
            <a:off x="778213" y="616226"/>
            <a:ext cx="8112868" cy="400110"/>
          </a:xfrm>
          <a:prstGeom prst="rect">
            <a:avLst/>
          </a:prstGeom>
          <a:noFill/>
        </p:spPr>
        <p:txBody>
          <a:bodyPr wrap="square" rtlCol="0">
            <a:spAutoFit/>
          </a:bodyPr>
          <a:lstStyle/>
          <a:p>
            <a:r>
              <a:rPr lang="en-US" sz="2000" dirty="0">
                <a:latin typeface="Arial Black" panose="020B0A04020102020204" pitchFamily="34" charset="0"/>
              </a:rPr>
              <a:t>Virginia Fill the Boot Totals – As of September 25, 2018</a:t>
            </a:r>
          </a:p>
        </p:txBody>
      </p:sp>
      <p:sp>
        <p:nvSpPr>
          <p:cNvPr id="2" name="TextBox 1">
            <a:extLst>
              <a:ext uri="{FF2B5EF4-FFF2-40B4-BE49-F238E27FC236}">
                <a16:creationId xmlns:a16="http://schemas.microsoft.com/office/drawing/2014/main" id="{28FA96D1-F05E-4BAF-A435-9BCFA71E5675}"/>
              </a:ext>
            </a:extLst>
          </p:cNvPr>
          <p:cNvSpPr txBox="1"/>
          <p:nvPr/>
        </p:nvSpPr>
        <p:spPr>
          <a:xfrm>
            <a:off x="0" y="1575880"/>
            <a:ext cx="12192000" cy="4555093"/>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L2068 - Fairfax County PFFA and Paramedics - $603,676</a:t>
            </a:r>
          </a:p>
          <a:p>
            <a:pPr algn="ctr"/>
            <a:r>
              <a:rPr lang="en-US" sz="2800" b="1" dirty="0">
                <a:latin typeface="Arial" panose="020B0604020202020204" pitchFamily="34" charset="0"/>
                <a:cs typeface="Arial" panose="020B0604020202020204" pitchFamily="34" charset="0"/>
              </a:rPr>
              <a:t>L2801 - Suffolk Professional Fire And Rescue - $60,000</a:t>
            </a:r>
          </a:p>
          <a:p>
            <a:pPr algn="ctr"/>
            <a:r>
              <a:rPr lang="en-US" sz="2800" b="1" dirty="0">
                <a:latin typeface="Arial" panose="020B0604020202020204" pitchFamily="34" charset="0"/>
                <a:cs typeface="Arial" panose="020B0604020202020204" pitchFamily="34" charset="0"/>
              </a:rPr>
              <a:t>L2598 - Prince William PFFA - $56,117</a:t>
            </a:r>
          </a:p>
          <a:p>
            <a:pPr algn="ctr"/>
            <a:r>
              <a:rPr lang="en-US" sz="2800" b="1" dirty="0">
                <a:latin typeface="Arial" panose="020B0604020202020204" pitchFamily="34" charset="0"/>
                <a:cs typeface="Arial" panose="020B0604020202020204" pitchFamily="34" charset="0"/>
              </a:rPr>
              <a:t>L2803 - Chesterfield County Professional Fire Fighters Assn - $53,778</a:t>
            </a:r>
          </a:p>
          <a:p>
            <a:pPr algn="ctr"/>
            <a:r>
              <a:rPr lang="en-US" sz="2800" b="1" dirty="0">
                <a:latin typeface="Arial" panose="020B0604020202020204" pitchFamily="34" charset="0"/>
                <a:cs typeface="Arial" panose="020B0604020202020204" pitchFamily="34" charset="0"/>
              </a:rPr>
              <a:t>L2141 – Alexandria - $40,000</a:t>
            </a:r>
          </a:p>
          <a:p>
            <a:pPr algn="ctr"/>
            <a:r>
              <a:rPr lang="en-US" sz="2800" b="1" dirty="0">
                <a:latin typeface="Arial" panose="020B0604020202020204" pitchFamily="34" charset="0"/>
                <a:cs typeface="Arial" panose="020B0604020202020204" pitchFamily="34" charset="0"/>
              </a:rPr>
              <a:t>L0068 – Norfolk - $38,000</a:t>
            </a:r>
          </a:p>
          <a:p>
            <a:pPr algn="ctr"/>
            <a:r>
              <a:rPr lang="en-US" sz="2800" b="1" dirty="0">
                <a:latin typeface="Arial" panose="020B0604020202020204" pitchFamily="34" charset="0"/>
                <a:cs typeface="Arial" panose="020B0604020202020204" pitchFamily="34" charset="0"/>
              </a:rPr>
              <a:t>L3194 – Roanoke County Fire &amp; Rescue - $37,742</a:t>
            </a:r>
          </a:p>
          <a:p>
            <a:pPr algn="ctr"/>
            <a:r>
              <a:rPr lang="en-US" sz="2800" b="1" dirty="0">
                <a:latin typeface="Arial" panose="020B0604020202020204" pitchFamily="34" charset="0"/>
                <a:cs typeface="Arial" panose="020B0604020202020204" pitchFamily="34" charset="0"/>
              </a:rPr>
              <a:t>L1568 - Henrico County - $37,360</a:t>
            </a:r>
          </a:p>
          <a:p>
            <a:pPr algn="ctr"/>
            <a:endParaRPr lang="en-US" sz="2800" b="1" dirty="0">
              <a:highlight>
                <a:srgbClr val="FFFF00"/>
              </a:highlight>
              <a:latin typeface="Arial" panose="020B0604020202020204" pitchFamily="34" charset="0"/>
              <a:cs typeface="Arial" panose="020B0604020202020204" pitchFamily="34" charset="0"/>
            </a:endParaRPr>
          </a:p>
          <a:p>
            <a:pPr algn="ctr"/>
            <a:endParaRPr lang="en-US" sz="2000" b="1" dirty="0">
              <a:highlight>
                <a:srgbClr val="FFFF00"/>
              </a:highlight>
              <a:latin typeface="Arial" panose="020B0604020202020204" pitchFamily="34" charset="0"/>
              <a:cs typeface="Arial" panose="020B0604020202020204" pitchFamily="34" charset="0"/>
            </a:endParaRPr>
          </a:p>
          <a:p>
            <a:pPr algn="ctr"/>
            <a:endParaRPr lang="en-US" dirty="0"/>
          </a:p>
        </p:txBody>
      </p:sp>
    </p:spTree>
    <p:extLst>
      <p:ext uri="{BB962C8B-B14F-4D97-AF65-F5344CB8AC3E}">
        <p14:creationId xmlns:p14="http://schemas.microsoft.com/office/powerpoint/2010/main" val="206949920"/>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5C08F7-C1AF-432D-B662-646857F6962A}"/>
              </a:ext>
            </a:extLst>
          </p:cNvPr>
          <p:cNvSpPr/>
          <p:nvPr/>
        </p:nvSpPr>
        <p:spPr>
          <a:xfrm>
            <a:off x="0" y="1391478"/>
            <a:ext cx="12192001" cy="4850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L2068 - Fairfax County PFFA and Paramedics</a:t>
            </a:r>
            <a:endParaRPr lang="en-US" dirty="0"/>
          </a:p>
        </p:txBody>
      </p:sp>
      <p:sp>
        <p:nvSpPr>
          <p:cNvPr id="3" name="TextBox 2">
            <a:extLst>
              <a:ext uri="{FF2B5EF4-FFF2-40B4-BE49-F238E27FC236}">
                <a16:creationId xmlns:a16="http://schemas.microsoft.com/office/drawing/2014/main" id="{B0CB6015-539F-4FF9-A717-626F47F9C3F4}"/>
              </a:ext>
            </a:extLst>
          </p:cNvPr>
          <p:cNvSpPr txBox="1"/>
          <p:nvPr/>
        </p:nvSpPr>
        <p:spPr>
          <a:xfrm>
            <a:off x="778213" y="616226"/>
            <a:ext cx="8112868" cy="400110"/>
          </a:xfrm>
          <a:prstGeom prst="rect">
            <a:avLst/>
          </a:prstGeom>
          <a:noFill/>
        </p:spPr>
        <p:txBody>
          <a:bodyPr wrap="square" rtlCol="0">
            <a:spAutoFit/>
          </a:bodyPr>
          <a:lstStyle/>
          <a:p>
            <a:r>
              <a:rPr lang="en-US" sz="2000" dirty="0">
                <a:latin typeface="Arial Black" panose="020B0A04020102020204" pitchFamily="34" charset="0"/>
              </a:rPr>
              <a:t>Virginia Fill the Boot Totals – As of September 25, 2018</a:t>
            </a:r>
          </a:p>
        </p:txBody>
      </p:sp>
      <p:sp>
        <p:nvSpPr>
          <p:cNvPr id="2" name="TextBox 1">
            <a:extLst>
              <a:ext uri="{FF2B5EF4-FFF2-40B4-BE49-F238E27FC236}">
                <a16:creationId xmlns:a16="http://schemas.microsoft.com/office/drawing/2014/main" id="{28FA96D1-F05E-4BAF-A435-9BCFA71E5675}"/>
              </a:ext>
            </a:extLst>
          </p:cNvPr>
          <p:cNvSpPr txBox="1"/>
          <p:nvPr/>
        </p:nvSpPr>
        <p:spPr>
          <a:xfrm>
            <a:off x="0" y="1575880"/>
            <a:ext cx="12192000" cy="5170646"/>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L1146 - Lynchburg Fire Fighters Association - $33,337</a:t>
            </a:r>
          </a:p>
          <a:p>
            <a:pPr algn="ctr"/>
            <a:r>
              <a:rPr lang="en-US" sz="2800" b="1" dirty="0">
                <a:latin typeface="Arial" panose="020B0604020202020204" pitchFamily="34" charset="0"/>
                <a:cs typeface="Arial" panose="020B0604020202020204" pitchFamily="34" charset="0"/>
              </a:rPr>
              <a:t>L0995 – Richmond - $31,856</a:t>
            </a:r>
          </a:p>
          <a:p>
            <a:pPr algn="ctr"/>
            <a:r>
              <a:rPr lang="en-US" sz="2800" b="1" dirty="0">
                <a:latin typeface="Arial" panose="020B0604020202020204" pitchFamily="34" charset="0"/>
                <a:cs typeface="Arial" panose="020B0604020202020204" pitchFamily="34" charset="0"/>
              </a:rPr>
              <a:t>L3756 - Loudoun Career - $27,908</a:t>
            </a:r>
            <a:endParaRPr lang="en-US" sz="2800" b="1" dirty="0">
              <a:highlight>
                <a:srgbClr val="FFFF00"/>
              </a:highlight>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L3217 - Metropolitan Washington Airport Authority - $22,000</a:t>
            </a:r>
          </a:p>
          <a:p>
            <a:pPr algn="ctr"/>
            <a:r>
              <a:rPr lang="en-US" sz="2800" b="1" dirty="0">
                <a:highlight>
                  <a:srgbClr val="FFFF00"/>
                </a:highlight>
                <a:latin typeface="Arial" panose="020B0604020202020204" pitchFamily="34" charset="0"/>
                <a:cs typeface="Arial" panose="020B0604020202020204" pitchFamily="34" charset="0"/>
              </a:rPr>
              <a:t>L0539 – Portsmouth - $21,213</a:t>
            </a:r>
          </a:p>
          <a:p>
            <a:pPr algn="ctr"/>
            <a:r>
              <a:rPr lang="en-US" sz="2800" b="1" dirty="0">
                <a:highlight>
                  <a:srgbClr val="FFFF00"/>
                </a:highlight>
                <a:latin typeface="Arial" panose="020B0604020202020204" pitchFamily="34" charset="0"/>
                <a:cs typeface="Arial" panose="020B0604020202020204" pitchFamily="34" charset="0"/>
              </a:rPr>
              <a:t>L4202 – Hanover - $20,000</a:t>
            </a:r>
          </a:p>
          <a:p>
            <a:pPr algn="ctr"/>
            <a:r>
              <a:rPr lang="en-US" sz="2800" b="1" dirty="0">
                <a:latin typeface="Arial" panose="020B0604020202020204" pitchFamily="34" charset="0"/>
                <a:cs typeface="Arial" panose="020B0604020202020204" pitchFamily="34" charset="0"/>
              </a:rPr>
              <a:t>L3762 - Fauquier County - $17,500</a:t>
            </a:r>
          </a:p>
          <a:p>
            <a:pPr algn="ctr"/>
            <a:r>
              <a:rPr lang="en-US" sz="2800" b="1" dirty="0">
                <a:latin typeface="Arial" panose="020B0604020202020204" pitchFamily="34" charset="0"/>
                <a:cs typeface="Arial" panose="020B0604020202020204" pitchFamily="34" charset="0"/>
              </a:rPr>
              <a:t>L4012 - Stafford County - $14,000</a:t>
            </a:r>
          </a:p>
          <a:p>
            <a:pPr algn="ctr"/>
            <a:r>
              <a:rPr lang="en-US" sz="2800" b="1" dirty="0">
                <a:latin typeface="Arial" panose="020B0604020202020204" pitchFamily="34" charset="0"/>
                <a:cs typeface="Arial" panose="020B0604020202020204" pitchFamily="34" charset="0"/>
              </a:rPr>
              <a:t>L1132 – Roanoke - $12,050</a:t>
            </a:r>
          </a:p>
          <a:p>
            <a:pPr algn="ctr"/>
            <a:endParaRPr lang="en-US" sz="2000" b="1" dirty="0">
              <a:highlight>
                <a:srgbClr val="FFFF00"/>
              </a:highlight>
              <a:latin typeface="Arial" panose="020B0604020202020204" pitchFamily="34" charset="0"/>
              <a:cs typeface="Arial" panose="020B0604020202020204" pitchFamily="34" charset="0"/>
            </a:endParaRPr>
          </a:p>
          <a:p>
            <a:pPr algn="ctr"/>
            <a:endParaRPr lang="en-US" sz="2000" b="1" dirty="0">
              <a:highlight>
                <a:srgbClr val="FFFF00"/>
              </a:highlight>
              <a:latin typeface="Arial" panose="020B0604020202020204" pitchFamily="34" charset="0"/>
              <a:cs typeface="Arial" panose="020B0604020202020204" pitchFamily="34" charset="0"/>
            </a:endParaRPr>
          </a:p>
          <a:p>
            <a:pPr algn="ctr"/>
            <a:endParaRPr lang="en-US" sz="2000" b="1" dirty="0">
              <a:highlight>
                <a:srgbClr val="FFFF00"/>
              </a:highlight>
              <a:latin typeface="Arial" panose="020B0604020202020204" pitchFamily="34" charset="0"/>
              <a:cs typeface="Arial" panose="020B0604020202020204" pitchFamily="34" charset="0"/>
            </a:endParaRPr>
          </a:p>
          <a:p>
            <a:pPr algn="ctr"/>
            <a:endParaRPr lang="en-US" dirty="0"/>
          </a:p>
        </p:txBody>
      </p:sp>
    </p:spTree>
    <p:extLst>
      <p:ext uri="{BB962C8B-B14F-4D97-AF65-F5344CB8AC3E}">
        <p14:creationId xmlns:p14="http://schemas.microsoft.com/office/powerpoint/2010/main" val="2018459970"/>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5C08F7-C1AF-432D-B662-646857F6962A}"/>
              </a:ext>
            </a:extLst>
          </p:cNvPr>
          <p:cNvSpPr/>
          <p:nvPr/>
        </p:nvSpPr>
        <p:spPr>
          <a:xfrm>
            <a:off x="0" y="1391478"/>
            <a:ext cx="12192001" cy="4850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L2068 - Fairfax County PFFA and Paramedics</a:t>
            </a:r>
            <a:endParaRPr lang="en-US" dirty="0"/>
          </a:p>
        </p:txBody>
      </p:sp>
      <p:sp>
        <p:nvSpPr>
          <p:cNvPr id="3" name="TextBox 2">
            <a:extLst>
              <a:ext uri="{FF2B5EF4-FFF2-40B4-BE49-F238E27FC236}">
                <a16:creationId xmlns:a16="http://schemas.microsoft.com/office/drawing/2014/main" id="{B0CB6015-539F-4FF9-A717-626F47F9C3F4}"/>
              </a:ext>
            </a:extLst>
          </p:cNvPr>
          <p:cNvSpPr txBox="1"/>
          <p:nvPr/>
        </p:nvSpPr>
        <p:spPr>
          <a:xfrm>
            <a:off x="778213" y="616226"/>
            <a:ext cx="8112868" cy="400110"/>
          </a:xfrm>
          <a:prstGeom prst="rect">
            <a:avLst/>
          </a:prstGeom>
          <a:noFill/>
        </p:spPr>
        <p:txBody>
          <a:bodyPr wrap="square" rtlCol="0">
            <a:spAutoFit/>
          </a:bodyPr>
          <a:lstStyle/>
          <a:p>
            <a:r>
              <a:rPr lang="en-US" sz="2000" dirty="0">
                <a:latin typeface="Arial Black" panose="020B0A04020102020204" pitchFamily="34" charset="0"/>
              </a:rPr>
              <a:t>Virginia Fill the Boot Totals – As of September 25, 2018</a:t>
            </a:r>
          </a:p>
        </p:txBody>
      </p:sp>
      <p:sp>
        <p:nvSpPr>
          <p:cNvPr id="2" name="TextBox 1">
            <a:extLst>
              <a:ext uri="{FF2B5EF4-FFF2-40B4-BE49-F238E27FC236}">
                <a16:creationId xmlns:a16="http://schemas.microsoft.com/office/drawing/2014/main" id="{28FA96D1-F05E-4BAF-A435-9BCFA71E5675}"/>
              </a:ext>
            </a:extLst>
          </p:cNvPr>
          <p:cNvSpPr txBox="1"/>
          <p:nvPr/>
        </p:nvSpPr>
        <p:spPr>
          <a:xfrm>
            <a:off x="0" y="1575880"/>
            <a:ext cx="12192000" cy="5170646"/>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L2702 - Fairfax City - $9,000</a:t>
            </a:r>
          </a:p>
          <a:p>
            <a:pPr algn="ctr"/>
            <a:r>
              <a:rPr lang="en-US" sz="2800" b="1" dirty="0">
                <a:highlight>
                  <a:srgbClr val="FFFF00"/>
                </a:highlight>
                <a:latin typeface="Arial" panose="020B0604020202020204" pitchFamily="34" charset="0"/>
                <a:cs typeface="Arial" panose="020B0604020202020204" pitchFamily="34" charset="0"/>
              </a:rPr>
              <a:t>L2498 – York/Poquoson/Williamsburg/James City Prof - $9,000</a:t>
            </a:r>
          </a:p>
          <a:p>
            <a:pPr algn="ctr"/>
            <a:r>
              <a:rPr lang="en-US" sz="2800" b="1" dirty="0">
                <a:latin typeface="Arial" panose="020B0604020202020204" pitchFamily="34" charset="0"/>
                <a:cs typeface="Arial" panose="020B0604020202020204" pitchFamily="34" charset="0"/>
              </a:rPr>
              <a:t>L2532 - Danville Professional Fire Fighters Association - $8,330</a:t>
            </a:r>
          </a:p>
          <a:p>
            <a:pPr algn="ctr"/>
            <a:r>
              <a:rPr lang="en-US" sz="2800" b="1" dirty="0">
                <a:latin typeface="Arial" panose="020B0604020202020204" pitchFamily="34" charset="0"/>
                <a:cs typeface="Arial" panose="020B0604020202020204" pitchFamily="34" charset="0"/>
              </a:rPr>
              <a:t>L0794 - Newport News - $7,000</a:t>
            </a:r>
          </a:p>
          <a:p>
            <a:pPr algn="ctr"/>
            <a:r>
              <a:rPr lang="en-US" sz="2800" b="1" dirty="0">
                <a:latin typeface="Arial" panose="020B0604020202020204" pitchFamily="34" charset="0"/>
                <a:cs typeface="Arial" panose="020B0604020202020204" pitchFamily="34" charset="0"/>
              </a:rPr>
              <a:t>L3612 - Colonial Heights - $6,868</a:t>
            </a:r>
          </a:p>
          <a:p>
            <a:pPr algn="ctr"/>
            <a:r>
              <a:rPr lang="en-US" sz="2800" b="1" dirty="0">
                <a:highlight>
                  <a:srgbClr val="FFFF00"/>
                </a:highlight>
                <a:latin typeface="Arial" panose="020B0604020202020204" pitchFamily="34" charset="0"/>
                <a:cs typeface="Arial" panose="020B0604020202020204" pitchFamily="34" charset="0"/>
              </a:rPr>
              <a:t>L2363 – Charlottesville - $4,000</a:t>
            </a:r>
          </a:p>
          <a:p>
            <a:pPr algn="ctr"/>
            <a:r>
              <a:rPr lang="en-US" sz="2800" b="1" dirty="0">
                <a:latin typeface="Arial" panose="020B0604020202020204" pitchFamily="34" charset="0"/>
                <a:cs typeface="Arial" panose="020B0604020202020204" pitchFamily="34" charset="0"/>
              </a:rPr>
              <a:t>L2773 - Petersburg Fire Department - $4,000</a:t>
            </a:r>
          </a:p>
          <a:p>
            <a:pPr algn="ctr"/>
            <a:r>
              <a:rPr lang="fr-FR" sz="2800" b="1" dirty="0">
                <a:highlight>
                  <a:srgbClr val="FFFF00"/>
                </a:highlight>
                <a:latin typeface="Arial" panose="020B0604020202020204" pitchFamily="34" charset="0"/>
                <a:cs typeface="Arial" panose="020B0604020202020204" pitchFamily="34" charset="0"/>
              </a:rPr>
              <a:t>F0173 - Fort </a:t>
            </a:r>
            <a:r>
              <a:rPr lang="fr-FR" sz="2800" b="1" dirty="0" err="1">
                <a:highlight>
                  <a:srgbClr val="FFFF00"/>
                </a:highlight>
                <a:latin typeface="Arial" panose="020B0604020202020204" pitchFamily="34" charset="0"/>
                <a:cs typeface="Arial" panose="020B0604020202020204" pitchFamily="34" charset="0"/>
              </a:rPr>
              <a:t>Eustis</a:t>
            </a:r>
            <a:r>
              <a:rPr lang="fr-FR" sz="2800" b="1" dirty="0">
                <a:highlight>
                  <a:srgbClr val="FFFF00"/>
                </a:highlight>
                <a:latin typeface="Arial" panose="020B0604020202020204" pitchFamily="34" charset="0"/>
                <a:cs typeface="Arial" panose="020B0604020202020204" pitchFamily="34" charset="0"/>
              </a:rPr>
              <a:t> Va/Langley - $2,868</a:t>
            </a:r>
          </a:p>
          <a:p>
            <a:pPr algn="ctr"/>
            <a:r>
              <a:rPr lang="en-US" sz="2800" b="1" dirty="0">
                <a:latin typeface="Arial" panose="020B0604020202020204" pitchFamily="34" charset="0"/>
                <a:cs typeface="Arial" panose="020B0604020202020204" pitchFamily="34" charset="0"/>
              </a:rPr>
              <a:t>L4988 - New Kent County Fire Rescue - $2,789</a:t>
            </a:r>
          </a:p>
          <a:p>
            <a:pPr algn="ctr"/>
            <a:endParaRPr lang="en-US" sz="2000" b="1" dirty="0">
              <a:highlight>
                <a:srgbClr val="FFFF00"/>
              </a:highlight>
              <a:latin typeface="Arial" panose="020B0604020202020204" pitchFamily="34" charset="0"/>
              <a:cs typeface="Arial" panose="020B0604020202020204" pitchFamily="34" charset="0"/>
            </a:endParaRPr>
          </a:p>
          <a:p>
            <a:pPr algn="ctr"/>
            <a:endParaRPr lang="en-US" sz="2000" b="1" dirty="0">
              <a:highlight>
                <a:srgbClr val="FFFF00"/>
              </a:highlight>
              <a:latin typeface="Arial" panose="020B0604020202020204" pitchFamily="34" charset="0"/>
              <a:cs typeface="Arial" panose="020B0604020202020204" pitchFamily="34" charset="0"/>
            </a:endParaRPr>
          </a:p>
          <a:p>
            <a:pPr algn="ctr"/>
            <a:endParaRPr lang="en-US" sz="2000" b="1" dirty="0">
              <a:highlight>
                <a:srgbClr val="FFFF00"/>
              </a:highlight>
              <a:latin typeface="Arial" panose="020B0604020202020204" pitchFamily="34" charset="0"/>
              <a:cs typeface="Arial" panose="020B0604020202020204" pitchFamily="34" charset="0"/>
            </a:endParaRPr>
          </a:p>
          <a:p>
            <a:pPr algn="ctr"/>
            <a:endParaRPr lang="en-US" dirty="0"/>
          </a:p>
        </p:txBody>
      </p:sp>
    </p:spTree>
    <p:extLst>
      <p:ext uri="{BB962C8B-B14F-4D97-AF65-F5344CB8AC3E}">
        <p14:creationId xmlns:p14="http://schemas.microsoft.com/office/powerpoint/2010/main" val="3909292240"/>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5C08F7-C1AF-432D-B662-646857F6962A}"/>
              </a:ext>
            </a:extLst>
          </p:cNvPr>
          <p:cNvSpPr/>
          <p:nvPr/>
        </p:nvSpPr>
        <p:spPr>
          <a:xfrm>
            <a:off x="0" y="1391478"/>
            <a:ext cx="12192001" cy="4850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L2068 - Fairfax County PFFA and Paramedics</a:t>
            </a:r>
            <a:endParaRPr lang="en-US" dirty="0"/>
          </a:p>
        </p:txBody>
      </p:sp>
      <p:sp>
        <p:nvSpPr>
          <p:cNvPr id="3" name="TextBox 2">
            <a:extLst>
              <a:ext uri="{FF2B5EF4-FFF2-40B4-BE49-F238E27FC236}">
                <a16:creationId xmlns:a16="http://schemas.microsoft.com/office/drawing/2014/main" id="{B0CB6015-539F-4FF9-A717-626F47F9C3F4}"/>
              </a:ext>
            </a:extLst>
          </p:cNvPr>
          <p:cNvSpPr txBox="1"/>
          <p:nvPr/>
        </p:nvSpPr>
        <p:spPr>
          <a:xfrm>
            <a:off x="778213" y="616226"/>
            <a:ext cx="8112868" cy="400110"/>
          </a:xfrm>
          <a:prstGeom prst="rect">
            <a:avLst/>
          </a:prstGeom>
          <a:noFill/>
        </p:spPr>
        <p:txBody>
          <a:bodyPr wrap="square" rtlCol="0">
            <a:spAutoFit/>
          </a:bodyPr>
          <a:lstStyle/>
          <a:p>
            <a:r>
              <a:rPr lang="en-US" sz="2000" dirty="0">
                <a:latin typeface="Arial Black" panose="020B0A04020102020204" pitchFamily="34" charset="0"/>
              </a:rPr>
              <a:t>Virginia Fill the Boot Totals – As of September 25, 2018</a:t>
            </a:r>
          </a:p>
        </p:txBody>
      </p:sp>
      <p:sp>
        <p:nvSpPr>
          <p:cNvPr id="2" name="TextBox 1">
            <a:extLst>
              <a:ext uri="{FF2B5EF4-FFF2-40B4-BE49-F238E27FC236}">
                <a16:creationId xmlns:a16="http://schemas.microsoft.com/office/drawing/2014/main" id="{28FA96D1-F05E-4BAF-A435-9BCFA71E5675}"/>
              </a:ext>
            </a:extLst>
          </p:cNvPr>
          <p:cNvSpPr txBox="1"/>
          <p:nvPr/>
        </p:nvSpPr>
        <p:spPr>
          <a:xfrm>
            <a:off x="0" y="1575880"/>
            <a:ext cx="12192000" cy="4801314"/>
          </a:xfrm>
          <a:prstGeom prst="rect">
            <a:avLst/>
          </a:prstGeom>
          <a:noFill/>
        </p:spPr>
        <p:txBody>
          <a:bodyPr wrap="square" rtlCol="0">
            <a:spAutoFit/>
          </a:bodyPr>
          <a:lstStyle/>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L3478 - Salem Professional Fire Fighters - $661</a:t>
            </a:r>
            <a:endParaRPr lang="en-US" sz="2800" b="1" dirty="0">
              <a:highlight>
                <a:srgbClr val="FFFF00"/>
              </a:highlight>
              <a:latin typeface="Arial" panose="020B0604020202020204" pitchFamily="34" charset="0"/>
              <a:cs typeface="Arial" panose="020B0604020202020204" pitchFamily="34" charset="0"/>
            </a:endParaRPr>
          </a:p>
          <a:p>
            <a:pPr algn="ctr"/>
            <a:r>
              <a:rPr lang="en-US" sz="2800" b="1" dirty="0">
                <a:highlight>
                  <a:srgbClr val="FFFF00"/>
                </a:highlight>
                <a:latin typeface="Arial" panose="020B0604020202020204" pitchFamily="34" charset="0"/>
                <a:cs typeface="Arial" panose="020B0604020202020204" pitchFamily="34" charset="0"/>
              </a:rPr>
              <a:t>L3406 - Norfolk Airport - $300</a:t>
            </a:r>
          </a:p>
          <a:p>
            <a:pPr algn="ctr"/>
            <a:r>
              <a:rPr lang="en-US" sz="2800" b="1" dirty="0">
                <a:highlight>
                  <a:srgbClr val="FFFF00"/>
                </a:highlight>
                <a:latin typeface="Arial" panose="020B0604020202020204" pitchFamily="34" charset="0"/>
                <a:cs typeface="Arial" panose="020B0604020202020204" pitchFamily="34" charset="0"/>
              </a:rPr>
              <a:t>L4007 - Albemarle County – Collecting in October</a:t>
            </a:r>
          </a:p>
          <a:p>
            <a:pPr algn="ctr"/>
            <a:r>
              <a:rPr lang="en-US" sz="2800" b="1" dirty="0">
                <a:highlight>
                  <a:srgbClr val="FFFF00"/>
                </a:highlight>
                <a:latin typeface="Arial" panose="020B0604020202020204" pitchFamily="34" charset="0"/>
                <a:cs typeface="Arial" panose="020B0604020202020204" pitchFamily="34" charset="0"/>
              </a:rPr>
              <a:t>L4438 - King George County Prof Fire Fighters &amp; Paramedics – Collecting in October</a:t>
            </a:r>
          </a:p>
          <a:p>
            <a:pPr algn="ctr"/>
            <a:endParaRPr lang="en-US" sz="2000" b="1" dirty="0">
              <a:highlight>
                <a:srgbClr val="FFFF00"/>
              </a:highlight>
              <a:latin typeface="Arial" panose="020B0604020202020204" pitchFamily="34" charset="0"/>
              <a:cs typeface="Arial" panose="020B0604020202020204" pitchFamily="34" charset="0"/>
            </a:endParaRPr>
          </a:p>
          <a:p>
            <a:pPr algn="ctr"/>
            <a:r>
              <a:rPr lang="en-US" sz="2000" b="1" dirty="0">
                <a:highlight>
                  <a:srgbClr val="FFFF00"/>
                </a:highlight>
                <a:latin typeface="Arial" panose="020B0604020202020204" pitchFamily="34" charset="0"/>
                <a:cs typeface="Arial" panose="020B0604020202020204" pitchFamily="34" charset="0"/>
              </a:rPr>
              <a:t>* Locals/Departments highlighted in yellow have not completed their collections yet or haven’t started yet.</a:t>
            </a:r>
          </a:p>
          <a:p>
            <a:pPr algn="ctr"/>
            <a:endParaRPr lang="en-US" sz="2000" b="1" dirty="0">
              <a:highlight>
                <a:srgbClr val="FFFF00"/>
              </a:highlight>
              <a:latin typeface="Arial" panose="020B0604020202020204" pitchFamily="34" charset="0"/>
              <a:cs typeface="Arial" panose="020B0604020202020204" pitchFamily="34" charset="0"/>
            </a:endParaRPr>
          </a:p>
          <a:p>
            <a:pPr algn="ctr"/>
            <a:endParaRPr lang="en-US" sz="2000" b="1" dirty="0">
              <a:highlight>
                <a:srgbClr val="FFFF00"/>
              </a:highlight>
              <a:latin typeface="Arial" panose="020B0604020202020204" pitchFamily="34" charset="0"/>
              <a:cs typeface="Arial" panose="020B0604020202020204" pitchFamily="34" charset="0"/>
            </a:endParaRPr>
          </a:p>
          <a:p>
            <a:pPr algn="ctr"/>
            <a:endParaRPr lang="en-US" sz="2000" b="1" dirty="0">
              <a:highlight>
                <a:srgbClr val="FFFF00"/>
              </a:highlight>
              <a:latin typeface="Arial" panose="020B0604020202020204" pitchFamily="34" charset="0"/>
              <a:cs typeface="Arial" panose="020B0604020202020204" pitchFamily="34" charset="0"/>
            </a:endParaRPr>
          </a:p>
          <a:p>
            <a:pPr algn="ctr"/>
            <a:endParaRPr lang="en-US" dirty="0"/>
          </a:p>
        </p:txBody>
      </p:sp>
    </p:spTree>
    <p:extLst>
      <p:ext uri="{BB962C8B-B14F-4D97-AF65-F5344CB8AC3E}">
        <p14:creationId xmlns:p14="http://schemas.microsoft.com/office/powerpoint/2010/main" val="2212038144"/>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5C08F7-C1AF-432D-B662-646857F6962A}"/>
              </a:ext>
            </a:extLst>
          </p:cNvPr>
          <p:cNvSpPr/>
          <p:nvPr/>
        </p:nvSpPr>
        <p:spPr>
          <a:xfrm>
            <a:off x="0" y="1391478"/>
            <a:ext cx="12192001" cy="4850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L2068 - Fairfax County PFFA and Paramedicsf</a:t>
            </a:r>
            <a:endParaRPr lang="en-US" dirty="0"/>
          </a:p>
        </p:txBody>
      </p:sp>
      <p:sp>
        <p:nvSpPr>
          <p:cNvPr id="3" name="TextBox 2">
            <a:extLst>
              <a:ext uri="{FF2B5EF4-FFF2-40B4-BE49-F238E27FC236}">
                <a16:creationId xmlns:a16="http://schemas.microsoft.com/office/drawing/2014/main" id="{B0CB6015-539F-4FF9-A717-626F47F9C3F4}"/>
              </a:ext>
            </a:extLst>
          </p:cNvPr>
          <p:cNvSpPr txBox="1"/>
          <p:nvPr/>
        </p:nvSpPr>
        <p:spPr>
          <a:xfrm>
            <a:off x="778213" y="616226"/>
            <a:ext cx="8112868" cy="400110"/>
          </a:xfrm>
          <a:prstGeom prst="rect">
            <a:avLst/>
          </a:prstGeom>
          <a:noFill/>
        </p:spPr>
        <p:txBody>
          <a:bodyPr wrap="square" rtlCol="0">
            <a:spAutoFit/>
          </a:bodyPr>
          <a:lstStyle/>
          <a:p>
            <a:r>
              <a:rPr lang="en-US" sz="2000" dirty="0">
                <a:latin typeface="Arial Black" panose="020B0A04020102020204" pitchFamily="34" charset="0"/>
              </a:rPr>
              <a:t>Virginia Fill the Boot Totals – As of September 25, 2018</a:t>
            </a:r>
          </a:p>
        </p:txBody>
      </p:sp>
      <p:sp>
        <p:nvSpPr>
          <p:cNvPr id="2" name="TextBox 1">
            <a:extLst>
              <a:ext uri="{FF2B5EF4-FFF2-40B4-BE49-F238E27FC236}">
                <a16:creationId xmlns:a16="http://schemas.microsoft.com/office/drawing/2014/main" id="{28FA96D1-F05E-4BAF-A435-9BCFA71E5675}"/>
              </a:ext>
            </a:extLst>
          </p:cNvPr>
          <p:cNvSpPr txBox="1"/>
          <p:nvPr/>
        </p:nvSpPr>
        <p:spPr>
          <a:xfrm>
            <a:off x="0" y="1575880"/>
            <a:ext cx="12192000" cy="984885"/>
          </a:xfrm>
          <a:prstGeom prst="rect">
            <a:avLst/>
          </a:prstGeom>
          <a:noFill/>
        </p:spPr>
        <p:txBody>
          <a:bodyPr wrap="square" rtlCol="0">
            <a:spAutoFit/>
          </a:bodyPr>
          <a:lstStyle/>
          <a:p>
            <a:pPr algn="ctr"/>
            <a:endParaRPr lang="en-US" sz="2000" b="1" dirty="0">
              <a:highlight>
                <a:srgbClr val="FFFF00"/>
              </a:highlight>
              <a:latin typeface="Arial" panose="020B0604020202020204" pitchFamily="34" charset="0"/>
              <a:cs typeface="Arial" panose="020B0604020202020204" pitchFamily="34" charset="0"/>
            </a:endParaRPr>
          </a:p>
          <a:p>
            <a:pPr algn="ctr"/>
            <a:endParaRPr lang="en-US" sz="2000" b="1" dirty="0">
              <a:highlight>
                <a:srgbClr val="FFFF00"/>
              </a:highlight>
              <a:latin typeface="Arial" panose="020B0604020202020204" pitchFamily="34" charset="0"/>
              <a:cs typeface="Arial" panose="020B0604020202020204" pitchFamily="34" charset="0"/>
            </a:endParaRPr>
          </a:p>
          <a:p>
            <a:pPr algn="ctr"/>
            <a:endParaRPr lang="en-US" dirty="0"/>
          </a:p>
        </p:txBody>
      </p:sp>
      <p:sp>
        <p:nvSpPr>
          <p:cNvPr id="4" name="TextBox 3">
            <a:extLst>
              <a:ext uri="{FF2B5EF4-FFF2-40B4-BE49-F238E27FC236}">
                <a16:creationId xmlns:a16="http://schemas.microsoft.com/office/drawing/2014/main" id="{8515B3E9-68F1-4D1F-B159-CCF44D468BCE}"/>
              </a:ext>
            </a:extLst>
          </p:cNvPr>
          <p:cNvSpPr txBox="1"/>
          <p:nvPr/>
        </p:nvSpPr>
        <p:spPr>
          <a:xfrm>
            <a:off x="486383" y="2276272"/>
            <a:ext cx="10856068" cy="3939540"/>
          </a:xfrm>
          <a:prstGeom prst="rect">
            <a:avLst/>
          </a:prstGeom>
          <a:noFill/>
        </p:spPr>
        <p:txBody>
          <a:bodyPr wrap="square" rtlCol="0">
            <a:spAutoFit/>
          </a:bodyPr>
          <a:lstStyle/>
          <a:p>
            <a:pPr algn="ctr"/>
            <a:r>
              <a:rPr lang="en-US" sz="6600" b="1" dirty="0">
                <a:solidFill>
                  <a:srgbClr val="FF0000"/>
                </a:solidFill>
                <a:latin typeface="Arial Black" panose="020B0A04020102020204" pitchFamily="34" charset="0"/>
              </a:rPr>
              <a:t>TOTAL TO DATE</a:t>
            </a:r>
          </a:p>
          <a:p>
            <a:pPr algn="ctr"/>
            <a:r>
              <a:rPr lang="en-US" sz="6600" b="1" dirty="0">
                <a:solidFill>
                  <a:srgbClr val="FF0000"/>
                </a:solidFill>
                <a:latin typeface="Arial Black" panose="020B0A04020102020204" pitchFamily="34" charset="0"/>
              </a:rPr>
              <a:t>$1,279,752*</a:t>
            </a:r>
          </a:p>
          <a:p>
            <a:pPr algn="ctr"/>
            <a:endParaRPr lang="en-US" sz="2000" b="1" dirty="0">
              <a:solidFill>
                <a:srgbClr val="FF0000"/>
              </a:solidFill>
              <a:latin typeface="Arial Black" panose="020B0A04020102020204" pitchFamily="34" charset="0"/>
            </a:endParaRPr>
          </a:p>
          <a:p>
            <a:pPr algn="ctr"/>
            <a:endParaRPr lang="en-US" sz="2000" b="1" dirty="0">
              <a:solidFill>
                <a:srgbClr val="FF0000"/>
              </a:solidFill>
              <a:latin typeface="Arial Black" panose="020B0A04020102020204" pitchFamily="34" charset="0"/>
            </a:endParaRPr>
          </a:p>
          <a:p>
            <a:pPr algn="ctr"/>
            <a:endParaRPr lang="en-US" sz="2000" b="1" dirty="0">
              <a:solidFill>
                <a:srgbClr val="FF0000"/>
              </a:solidFill>
              <a:latin typeface="Arial Black" panose="020B0A04020102020204" pitchFamily="34" charset="0"/>
            </a:endParaRPr>
          </a:p>
          <a:p>
            <a:pPr algn="ctr"/>
            <a:endParaRPr lang="en-US" sz="2000" b="1" dirty="0">
              <a:solidFill>
                <a:srgbClr val="FF0000"/>
              </a:solidFill>
              <a:latin typeface="Arial Black" panose="020B0A04020102020204" pitchFamily="34" charset="0"/>
            </a:endParaRPr>
          </a:p>
          <a:p>
            <a:pPr algn="r"/>
            <a:r>
              <a:rPr lang="en-US" sz="2000" b="1" dirty="0">
                <a:solidFill>
                  <a:srgbClr val="FF0000"/>
                </a:solidFill>
                <a:latin typeface="Arial Black" panose="020B0A04020102020204" pitchFamily="34" charset="0"/>
              </a:rPr>
              <a:t>*(statewide MDA efforts)</a:t>
            </a:r>
          </a:p>
          <a:p>
            <a:endParaRPr lang="en-US" dirty="0"/>
          </a:p>
        </p:txBody>
      </p:sp>
    </p:spTree>
    <p:extLst>
      <p:ext uri="{BB962C8B-B14F-4D97-AF65-F5344CB8AC3E}">
        <p14:creationId xmlns:p14="http://schemas.microsoft.com/office/powerpoint/2010/main" val="1572710783"/>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93DCBC-F2B0-4049-BE92-6CFCC7A8A2E6}"/>
              </a:ext>
            </a:extLst>
          </p:cNvPr>
          <p:cNvSpPr txBox="1"/>
          <p:nvPr/>
        </p:nvSpPr>
        <p:spPr>
          <a:xfrm>
            <a:off x="914400" y="544749"/>
            <a:ext cx="7801583"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Lynchburg Fire Fighter’s Check Presentation Video</a:t>
            </a:r>
          </a:p>
        </p:txBody>
      </p:sp>
      <p:pic>
        <p:nvPicPr>
          <p:cNvPr id="4" name="Picture 3">
            <a:extLst>
              <a:ext uri="{FF2B5EF4-FFF2-40B4-BE49-F238E27FC236}">
                <a16:creationId xmlns:a16="http://schemas.microsoft.com/office/drawing/2014/main" id="{5A00C2D2-2577-479D-A60D-B2898FA5DB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144" y="1407074"/>
            <a:ext cx="3343478" cy="4457971"/>
          </a:xfrm>
          <a:prstGeom prst="rect">
            <a:avLst/>
          </a:prstGeom>
        </p:spPr>
      </p:pic>
      <p:pic>
        <p:nvPicPr>
          <p:cNvPr id="3" name="42385171_289817071622770_3702549730874621952_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605349" y="1459149"/>
            <a:ext cx="8586651" cy="4353822"/>
          </a:xfrm>
          <a:prstGeom prst="rect">
            <a:avLst/>
          </a:prstGeom>
        </p:spPr>
      </p:pic>
    </p:spTree>
    <p:extLst>
      <p:ext uri="{BB962C8B-B14F-4D97-AF65-F5344CB8AC3E}">
        <p14:creationId xmlns:p14="http://schemas.microsoft.com/office/powerpoint/2010/main" val="923541659"/>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93DCBC-F2B0-4049-BE92-6CFCC7A8A2E6}"/>
              </a:ext>
            </a:extLst>
          </p:cNvPr>
          <p:cNvSpPr txBox="1"/>
          <p:nvPr/>
        </p:nvSpPr>
        <p:spPr>
          <a:xfrm>
            <a:off x="914400" y="544749"/>
            <a:ext cx="7801583"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MDA Greater Virginia Contacts</a:t>
            </a:r>
          </a:p>
        </p:txBody>
      </p:sp>
      <p:sp>
        <p:nvSpPr>
          <p:cNvPr id="3" name="TextBox 2">
            <a:extLst>
              <a:ext uri="{FF2B5EF4-FFF2-40B4-BE49-F238E27FC236}">
                <a16:creationId xmlns:a16="http://schemas.microsoft.com/office/drawing/2014/main" id="{4C4D2D9B-52B2-462F-A11C-E18671990728}"/>
              </a:ext>
            </a:extLst>
          </p:cNvPr>
          <p:cNvSpPr txBox="1"/>
          <p:nvPr/>
        </p:nvSpPr>
        <p:spPr>
          <a:xfrm>
            <a:off x="914400" y="2042809"/>
            <a:ext cx="10097311" cy="313932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Darcy Warren – </a:t>
            </a:r>
            <a:r>
              <a:rPr lang="en-US" sz="3600" dirty="0">
                <a:latin typeface="Arial" panose="020B0604020202020204" pitchFamily="34" charset="0"/>
                <a:cs typeface="Arial" panose="020B0604020202020204" pitchFamily="34" charset="0"/>
                <a:hlinkClick r:id="rId3"/>
              </a:rPr>
              <a:t>dwarren@mdausa.org</a:t>
            </a:r>
            <a:endParaRPr lang="en-US" sz="3600" dirty="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Diane Boardman – </a:t>
            </a:r>
            <a:r>
              <a:rPr lang="en-US" sz="3600" dirty="0">
                <a:latin typeface="Arial" panose="020B0604020202020204" pitchFamily="34" charset="0"/>
                <a:cs typeface="Arial" panose="020B0604020202020204" pitchFamily="34" charset="0"/>
                <a:hlinkClick r:id="rId4"/>
              </a:rPr>
              <a:t>dboardman@mdausa.org</a:t>
            </a:r>
            <a:endParaRPr lang="en-US" sz="3600" dirty="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Emily Withers – </a:t>
            </a:r>
            <a:r>
              <a:rPr lang="en-US" sz="3600" dirty="0">
                <a:latin typeface="Arial" panose="020B0604020202020204" pitchFamily="34" charset="0"/>
                <a:cs typeface="Arial" panose="020B0604020202020204" pitchFamily="34" charset="0"/>
                <a:hlinkClick r:id="rId5"/>
              </a:rPr>
              <a:t>ewithers@mdausa.org</a:t>
            </a:r>
            <a:endParaRPr lang="en-US" sz="36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12779456"/>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5C08F7-C1AF-432D-B662-646857F6962A}"/>
              </a:ext>
            </a:extLst>
          </p:cNvPr>
          <p:cNvSpPr/>
          <p:nvPr/>
        </p:nvSpPr>
        <p:spPr>
          <a:xfrm>
            <a:off x="0" y="1391478"/>
            <a:ext cx="12192001" cy="4850296"/>
          </a:xfrm>
          <a:prstGeom prst="rect">
            <a:avLst/>
          </a:prstGeom>
          <a:solidFill>
            <a:srgbClr val="485C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3850" y="1666874"/>
            <a:ext cx="6464300" cy="4848225"/>
          </a:xfrm>
          <a:prstGeom prst="rect">
            <a:avLst/>
          </a:prstGeom>
        </p:spPr>
      </p:pic>
    </p:spTree>
    <p:extLst>
      <p:ext uri="{BB962C8B-B14F-4D97-AF65-F5344CB8AC3E}">
        <p14:creationId xmlns:p14="http://schemas.microsoft.com/office/powerpoint/2010/main" val="4178646312"/>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5C08F7-C1AF-432D-B662-646857F6962A}"/>
              </a:ext>
            </a:extLst>
          </p:cNvPr>
          <p:cNvSpPr/>
          <p:nvPr/>
        </p:nvSpPr>
        <p:spPr>
          <a:xfrm>
            <a:off x="0" y="1353378"/>
            <a:ext cx="12192001" cy="4850296"/>
          </a:xfrm>
          <a:prstGeom prst="rect">
            <a:avLst/>
          </a:prstGeom>
          <a:solidFill>
            <a:srgbClr val="485C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336" b="24809"/>
          <a:stretch/>
        </p:blipFill>
        <p:spPr>
          <a:xfrm>
            <a:off x="2235199" y="1448214"/>
            <a:ext cx="8154121" cy="4660624"/>
          </a:xfrm>
          <a:prstGeom prst="rect">
            <a:avLst/>
          </a:prstGeom>
        </p:spPr>
      </p:pic>
    </p:spTree>
    <p:extLst>
      <p:ext uri="{BB962C8B-B14F-4D97-AF65-F5344CB8AC3E}">
        <p14:creationId xmlns:p14="http://schemas.microsoft.com/office/powerpoint/2010/main" val="1452728381"/>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124" y="0"/>
            <a:ext cx="8601892" cy="6858000"/>
          </a:xfrm>
          <a:prstGeom prst="rect">
            <a:avLst/>
          </a:prstGeom>
        </p:spPr>
      </p:pic>
      <p:pic>
        <p:nvPicPr>
          <p:cNvPr id="174" name="pasted-imag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0627278" y="6284518"/>
            <a:ext cx="885625" cy="287196"/>
          </a:xfrm>
          <a:prstGeom prst="rect">
            <a:avLst/>
          </a:prstGeom>
          <a:ln w="12700">
            <a:miter lim="400000"/>
          </a:ln>
        </p:spPr>
      </p:pic>
      <p:sp>
        <p:nvSpPr>
          <p:cNvPr id="175" name="Shape 175"/>
          <p:cNvSpPr/>
          <p:nvPr/>
        </p:nvSpPr>
        <p:spPr>
          <a:xfrm flipV="1">
            <a:off x="11607598" y="6319055"/>
            <a:ext cx="1" cy="226990"/>
          </a:xfrm>
          <a:prstGeom prst="line">
            <a:avLst/>
          </a:prstGeom>
          <a:ln w="1270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71" name="Shape 171"/>
          <p:cNvSpPr/>
          <p:nvPr/>
        </p:nvSpPr>
        <p:spPr>
          <a:xfrm>
            <a:off x="7543800" y="-1"/>
            <a:ext cx="4648200" cy="6858001"/>
          </a:xfrm>
          <a:prstGeom prst="rect">
            <a:avLst/>
          </a:prstGeom>
          <a:solidFill>
            <a:srgbClr val="505FA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dirty="0"/>
          </a:p>
        </p:txBody>
      </p:sp>
      <p:sp>
        <p:nvSpPr>
          <p:cNvPr id="176" name="Shape 176"/>
          <p:cNvSpPr/>
          <p:nvPr/>
        </p:nvSpPr>
        <p:spPr>
          <a:xfrm>
            <a:off x="7998711" y="2759491"/>
            <a:ext cx="3847834" cy="3744615"/>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p>
            <a:pPr marL="342900" indent="-342900">
              <a:buFont typeface="Arial"/>
              <a:buChar char="•"/>
              <a:defRPr sz="4300">
                <a:solidFill>
                  <a:srgbClr val="FFFFFF"/>
                </a:solidFill>
                <a:latin typeface="Arial"/>
                <a:ea typeface="Arial"/>
                <a:cs typeface="Arial"/>
                <a:sym typeface="Arial"/>
              </a:defRPr>
            </a:pPr>
            <a:r>
              <a:rPr lang="en-US" sz="2400" dirty="0"/>
              <a:t>Established in 1954</a:t>
            </a:r>
          </a:p>
          <a:p>
            <a:pPr marL="342900" indent="-342900">
              <a:buFont typeface="Arial"/>
              <a:buChar char="•"/>
              <a:defRPr sz="4300">
                <a:solidFill>
                  <a:srgbClr val="FFFFFF"/>
                </a:solidFill>
                <a:latin typeface="Arial"/>
                <a:ea typeface="Arial"/>
                <a:cs typeface="Arial"/>
                <a:sym typeface="Arial"/>
              </a:defRPr>
            </a:pPr>
            <a:endParaRPr lang="en-US" sz="2400" dirty="0"/>
          </a:p>
          <a:p>
            <a:pPr marL="800100" lvl="1" indent="-342900">
              <a:buFont typeface="Arial"/>
              <a:buChar char="•"/>
              <a:defRPr sz="4300">
                <a:solidFill>
                  <a:srgbClr val="FFFFFF"/>
                </a:solidFill>
                <a:latin typeface="Arial"/>
                <a:ea typeface="Arial"/>
                <a:cs typeface="Arial"/>
                <a:sym typeface="Arial"/>
              </a:defRPr>
            </a:pPr>
            <a:r>
              <a:rPr lang="en-US" sz="2400" dirty="0"/>
              <a:t>1,655 </a:t>
            </a:r>
            <a:r>
              <a:rPr lang="en-US" sz="2400" i="1" dirty="0"/>
              <a:t>fill the boot </a:t>
            </a:r>
            <a:r>
              <a:rPr lang="en-US" sz="2400" dirty="0"/>
              <a:t>events</a:t>
            </a:r>
          </a:p>
          <a:p>
            <a:pPr marL="800100" lvl="1" indent="-342900">
              <a:buFont typeface="Arial"/>
              <a:buChar char="•"/>
              <a:defRPr sz="4300">
                <a:solidFill>
                  <a:srgbClr val="FFFFFF"/>
                </a:solidFill>
                <a:latin typeface="Arial"/>
                <a:ea typeface="Arial"/>
                <a:cs typeface="Arial"/>
                <a:sym typeface="Arial"/>
              </a:defRPr>
            </a:pPr>
            <a:endParaRPr lang="en-US" sz="2400" dirty="0"/>
          </a:p>
          <a:p>
            <a:pPr marL="800100" lvl="1" indent="-342900">
              <a:buFont typeface="Arial"/>
              <a:buChar char="•"/>
              <a:defRPr sz="4300">
                <a:solidFill>
                  <a:srgbClr val="FFFFFF"/>
                </a:solidFill>
                <a:latin typeface="Arial"/>
                <a:ea typeface="Arial"/>
                <a:cs typeface="Arial"/>
                <a:sym typeface="Arial"/>
              </a:defRPr>
            </a:pPr>
            <a:r>
              <a:rPr lang="en-US" sz="2400" dirty="0"/>
              <a:t>&gt;100,000  volunteer participants</a:t>
            </a:r>
          </a:p>
          <a:p>
            <a:pPr lvl="1">
              <a:defRPr sz="4300">
                <a:solidFill>
                  <a:srgbClr val="FFFFFF"/>
                </a:solidFill>
                <a:latin typeface="Arial"/>
                <a:ea typeface="Arial"/>
                <a:cs typeface="Arial"/>
                <a:sym typeface="Arial"/>
              </a:defRPr>
            </a:pPr>
            <a:endParaRPr lang="en-US" sz="2400" dirty="0"/>
          </a:p>
          <a:p>
            <a:pPr marL="800100" lvl="1" indent="-342900">
              <a:buFont typeface="Arial"/>
              <a:buChar char="•"/>
              <a:defRPr sz="4300">
                <a:solidFill>
                  <a:srgbClr val="FFFFFF"/>
                </a:solidFill>
                <a:latin typeface="Arial"/>
                <a:ea typeface="Arial"/>
                <a:cs typeface="Arial"/>
                <a:sym typeface="Arial"/>
              </a:defRPr>
            </a:pPr>
            <a:r>
              <a:rPr lang="en-US" sz="2400" dirty="0"/>
              <a:t>Millions of dollars raised every year</a:t>
            </a:r>
          </a:p>
        </p:txBody>
      </p:sp>
      <p:sp>
        <p:nvSpPr>
          <p:cNvPr id="9" name="TextBox 8">
            <a:extLst>
              <a:ext uri="{FF2B5EF4-FFF2-40B4-BE49-F238E27FC236}">
                <a16:creationId xmlns:a16="http://schemas.microsoft.com/office/drawing/2014/main" id="{629196CA-C774-47B0-921C-97EDF5265DED}"/>
              </a:ext>
            </a:extLst>
          </p:cNvPr>
          <p:cNvSpPr txBox="1"/>
          <p:nvPr/>
        </p:nvSpPr>
        <p:spPr>
          <a:xfrm>
            <a:off x="7768765" y="304800"/>
            <a:ext cx="4077780" cy="769441"/>
          </a:xfrm>
          <a:prstGeom prst="rect">
            <a:avLst/>
          </a:prstGeom>
          <a:noFill/>
        </p:spPr>
        <p:txBody>
          <a:bodyPr wrap="square" rtlCol="0">
            <a:spAutoFit/>
          </a:bodyPr>
          <a:lstStyle/>
          <a:p>
            <a:pPr algn="ctr"/>
            <a:r>
              <a:rPr lang="en-US" sz="4400" dirty="0">
                <a:solidFill>
                  <a:schemeClr val="bg1"/>
                </a:solidFill>
                <a:latin typeface="Arial Rounded MT Bold" panose="020F0704030504030204" pitchFamily="34" charset="0"/>
              </a:rPr>
              <a:t>The IAFF </a:t>
            </a:r>
          </a:p>
        </p:txBody>
      </p:sp>
      <p:sp>
        <p:nvSpPr>
          <p:cNvPr id="11" name="Shape 176">
            <a:extLst>
              <a:ext uri="{FF2B5EF4-FFF2-40B4-BE49-F238E27FC236}">
                <a16:creationId xmlns:a16="http://schemas.microsoft.com/office/drawing/2014/main" id="{C9F145D3-D000-4222-B456-C401686A262C}"/>
              </a:ext>
            </a:extLst>
          </p:cNvPr>
          <p:cNvSpPr/>
          <p:nvPr/>
        </p:nvSpPr>
        <p:spPr>
          <a:xfrm>
            <a:off x="7903117" y="1074241"/>
            <a:ext cx="3809076" cy="1528624"/>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p>
            <a:pPr algn="ctr">
              <a:defRPr sz="4300">
                <a:solidFill>
                  <a:srgbClr val="FFFFFF"/>
                </a:solidFill>
                <a:latin typeface="Arial"/>
                <a:ea typeface="Arial"/>
                <a:cs typeface="Arial"/>
                <a:sym typeface="Arial"/>
              </a:defRPr>
            </a:pPr>
            <a:r>
              <a:rPr lang="en-US" sz="2400" dirty="0"/>
              <a:t>For more than 60 years, Fire Fighters have mobilized communities in support of MDA</a:t>
            </a:r>
          </a:p>
        </p:txBody>
      </p:sp>
      <p:sp>
        <p:nvSpPr>
          <p:cNvPr id="10" name="Slide Number Placeholder 2">
            <a:extLst>
              <a:ext uri="{FF2B5EF4-FFF2-40B4-BE49-F238E27FC236}">
                <a16:creationId xmlns:a16="http://schemas.microsoft.com/office/drawing/2014/main" id="{9E55A35A-BAB0-4FD9-BD57-BC91156B4ECE}"/>
              </a:ext>
            </a:extLst>
          </p:cNvPr>
          <p:cNvSpPr txBox="1">
            <a:spLocks/>
          </p:cNvSpPr>
          <p:nvPr/>
        </p:nvSpPr>
        <p:spPr>
          <a:xfrm>
            <a:off x="11507791" y="6468891"/>
            <a:ext cx="206375" cy="1651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210"/>
              </a:lnSpc>
            </a:pPr>
            <a:fld id="{81D60167-4931-47E6-BA6A-407CBD079E47}" type="slidenum">
              <a:rPr lang="en-US" smtClean="0">
                <a:solidFill>
                  <a:schemeClr val="bg1"/>
                </a:solidFill>
              </a:rPr>
              <a:pPr marL="25400">
                <a:lnSpc>
                  <a:spcPts val="1210"/>
                </a:lnSpc>
              </a:pPr>
              <a:t>2</a:t>
            </a:fld>
            <a:endParaRPr lang="en-US" dirty="0">
              <a:solidFill>
                <a:schemeClr val="bg1"/>
              </a:solidFill>
            </a:endParaRPr>
          </a:p>
        </p:txBody>
      </p:sp>
    </p:spTree>
    <p:extLst>
      <p:ext uri="{BB962C8B-B14F-4D97-AF65-F5344CB8AC3E}">
        <p14:creationId xmlns:p14="http://schemas.microsoft.com/office/powerpoint/2010/main" val="1662366965"/>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5C08F7-C1AF-432D-B662-646857F6962A}"/>
              </a:ext>
            </a:extLst>
          </p:cNvPr>
          <p:cNvSpPr/>
          <p:nvPr/>
        </p:nvSpPr>
        <p:spPr>
          <a:xfrm>
            <a:off x="0" y="1391478"/>
            <a:ext cx="12192001" cy="4850296"/>
          </a:xfrm>
          <a:prstGeom prst="rect">
            <a:avLst/>
          </a:prstGeom>
          <a:solidFill>
            <a:srgbClr val="485C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375" y="1681162"/>
            <a:ext cx="6445250" cy="4833938"/>
          </a:xfrm>
          <a:prstGeom prst="rect">
            <a:avLst/>
          </a:prstGeom>
        </p:spPr>
      </p:pic>
    </p:spTree>
    <p:extLst>
      <p:ext uri="{BB962C8B-B14F-4D97-AF65-F5344CB8AC3E}">
        <p14:creationId xmlns:p14="http://schemas.microsoft.com/office/powerpoint/2010/main" val="880327558"/>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5C08F7-C1AF-432D-B662-646857F6962A}"/>
              </a:ext>
            </a:extLst>
          </p:cNvPr>
          <p:cNvSpPr/>
          <p:nvPr/>
        </p:nvSpPr>
        <p:spPr>
          <a:xfrm>
            <a:off x="0" y="1391478"/>
            <a:ext cx="12192001" cy="4850296"/>
          </a:xfrm>
          <a:prstGeom prst="rect">
            <a:avLst/>
          </a:prstGeom>
          <a:solidFill>
            <a:srgbClr val="485C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7950" y="1609725"/>
            <a:ext cx="6438901" cy="4829176"/>
          </a:xfrm>
          <a:prstGeom prst="rect">
            <a:avLst/>
          </a:prstGeom>
        </p:spPr>
      </p:pic>
    </p:spTree>
    <p:extLst>
      <p:ext uri="{BB962C8B-B14F-4D97-AF65-F5344CB8AC3E}">
        <p14:creationId xmlns:p14="http://schemas.microsoft.com/office/powerpoint/2010/main" val="1239217830"/>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5C08F7-C1AF-432D-B662-646857F6962A}"/>
              </a:ext>
            </a:extLst>
          </p:cNvPr>
          <p:cNvSpPr/>
          <p:nvPr/>
        </p:nvSpPr>
        <p:spPr>
          <a:xfrm>
            <a:off x="0" y="1391478"/>
            <a:ext cx="12192001" cy="4850296"/>
          </a:xfrm>
          <a:prstGeom prst="rect">
            <a:avLst/>
          </a:prstGeom>
          <a:solidFill>
            <a:srgbClr val="485C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50" y="1566862"/>
            <a:ext cx="6673850" cy="5005388"/>
          </a:xfrm>
          <a:prstGeom prst="rect">
            <a:avLst/>
          </a:prstGeom>
        </p:spPr>
      </p:pic>
    </p:spTree>
    <p:extLst>
      <p:ext uri="{BB962C8B-B14F-4D97-AF65-F5344CB8AC3E}">
        <p14:creationId xmlns:p14="http://schemas.microsoft.com/office/powerpoint/2010/main" val="3599342425"/>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5C08F7-C1AF-432D-B662-646857F6962A}"/>
              </a:ext>
            </a:extLst>
          </p:cNvPr>
          <p:cNvSpPr/>
          <p:nvPr/>
        </p:nvSpPr>
        <p:spPr>
          <a:xfrm>
            <a:off x="0" y="1391478"/>
            <a:ext cx="12192001" cy="4850296"/>
          </a:xfrm>
          <a:prstGeom prst="rect">
            <a:avLst/>
          </a:prstGeom>
          <a:solidFill>
            <a:srgbClr val="485C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750" y="1633536"/>
            <a:ext cx="6635750" cy="4976813"/>
          </a:xfrm>
          <a:prstGeom prst="rect">
            <a:avLst/>
          </a:prstGeom>
        </p:spPr>
      </p:pic>
    </p:spTree>
    <p:extLst>
      <p:ext uri="{BB962C8B-B14F-4D97-AF65-F5344CB8AC3E}">
        <p14:creationId xmlns:p14="http://schemas.microsoft.com/office/powerpoint/2010/main" val="357081278"/>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5C08F7-C1AF-432D-B662-646857F6962A}"/>
              </a:ext>
            </a:extLst>
          </p:cNvPr>
          <p:cNvSpPr/>
          <p:nvPr/>
        </p:nvSpPr>
        <p:spPr>
          <a:xfrm>
            <a:off x="0" y="1391478"/>
            <a:ext cx="12192001" cy="4850296"/>
          </a:xfrm>
          <a:prstGeom prst="rect">
            <a:avLst/>
          </a:prstGeom>
          <a:solidFill>
            <a:srgbClr val="485C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204" y="1391478"/>
            <a:ext cx="4850296" cy="4850296"/>
          </a:xfrm>
          <a:prstGeom prst="rect">
            <a:avLst/>
          </a:prstGeom>
        </p:spPr>
      </p:pic>
    </p:spTree>
    <p:extLst>
      <p:ext uri="{BB962C8B-B14F-4D97-AF65-F5344CB8AC3E}">
        <p14:creationId xmlns:p14="http://schemas.microsoft.com/office/powerpoint/2010/main" val="2628832647"/>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5C08F7-C1AF-432D-B662-646857F6962A}"/>
              </a:ext>
            </a:extLst>
          </p:cNvPr>
          <p:cNvSpPr/>
          <p:nvPr/>
        </p:nvSpPr>
        <p:spPr>
          <a:xfrm>
            <a:off x="0" y="1391478"/>
            <a:ext cx="12192001" cy="4850296"/>
          </a:xfrm>
          <a:prstGeom prst="rect">
            <a:avLst/>
          </a:prstGeom>
          <a:solidFill>
            <a:srgbClr val="485C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026" y="1600200"/>
            <a:ext cx="4641574" cy="4641574"/>
          </a:xfrm>
          <a:prstGeom prst="rect">
            <a:avLst/>
          </a:prstGeom>
        </p:spPr>
      </p:pic>
    </p:spTree>
    <p:extLst>
      <p:ext uri="{BB962C8B-B14F-4D97-AF65-F5344CB8AC3E}">
        <p14:creationId xmlns:p14="http://schemas.microsoft.com/office/powerpoint/2010/main" val="1066003540"/>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5C08F7-C1AF-432D-B662-646857F6962A}"/>
              </a:ext>
            </a:extLst>
          </p:cNvPr>
          <p:cNvSpPr/>
          <p:nvPr/>
        </p:nvSpPr>
        <p:spPr>
          <a:xfrm>
            <a:off x="0" y="1391478"/>
            <a:ext cx="12192001" cy="4850296"/>
          </a:xfrm>
          <a:prstGeom prst="rect">
            <a:avLst/>
          </a:prstGeom>
          <a:solidFill>
            <a:srgbClr val="485C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5490" t="42"/>
          <a:stretch/>
        </p:blipFill>
        <p:spPr>
          <a:xfrm rot="10800000">
            <a:off x="3733800" y="1631570"/>
            <a:ext cx="4777946" cy="4807330"/>
          </a:xfrm>
          <a:prstGeom prst="rect">
            <a:avLst/>
          </a:prstGeom>
        </p:spPr>
      </p:pic>
    </p:spTree>
    <p:extLst>
      <p:ext uri="{BB962C8B-B14F-4D97-AF65-F5344CB8AC3E}">
        <p14:creationId xmlns:p14="http://schemas.microsoft.com/office/powerpoint/2010/main" val="2905500069"/>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5C08F7-C1AF-432D-B662-646857F6962A}"/>
              </a:ext>
            </a:extLst>
          </p:cNvPr>
          <p:cNvSpPr/>
          <p:nvPr/>
        </p:nvSpPr>
        <p:spPr>
          <a:xfrm>
            <a:off x="-1" y="1353378"/>
            <a:ext cx="12192001" cy="4850296"/>
          </a:xfrm>
          <a:prstGeom prst="rect">
            <a:avLst/>
          </a:prstGeom>
          <a:solidFill>
            <a:srgbClr val="485C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8516" y="2044976"/>
            <a:ext cx="4994965" cy="3746224"/>
          </a:xfrm>
          <a:prstGeom prst="rect">
            <a:avLst/>
          </a:prstGeom>
        </p:spPr>
      </p:pic>
    </p:spTree>
    <p:extLst>
      <p:ext uri="{BB962C8B-B14F-4D97-AF65-F5344CB8AC3E}">
        <p14:creationId xmlns:p14="http://schemas.microsoft.com/office/powerpoint/2010/main" val="328814702"/>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5C08F7-C1AF-432D-B662-646857F6962A}"/>
              </a:ext>
            </a:extLst>
          </p:cNvPr>
          <p:cNvSpPr/>
          <p:nvPr/>
        </p:nvSpPr>
        <p:spPr>
          <a:xfrm>
            <a:off x="0" y="1391478"/>
            <a:ext cx="12192001" cy="4850296"/>
          </a:xfrm>
          <a:prstGeom prst="rect">
            <a:avLst/>
          </a:prstGeom>
          <a:solidFill>
            <a:srgbClr val="485C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0666" y="1543050"/>
            <a:ext cx="5019933" cy="5019933"/>
          </a:xfrm>
          <a:prstGeom prst="rect">
            <a:avLst/>
          </a:prstGeom>
        </p:spPr>
      </p:pic>
    </p:spTree>
    <p:extLst>
      <p:ext uri="{BB962C8B-B14F-4D97-AF65-F5344CB8AC3E}">
        <p14:creationId xmlns:p14="http://schemas.microsoft.com/office/powerpoint/2010/main" val="3087866730"/>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5C08F7-C1AF-432D-B662-646857F6962A}"/>
              </a:ext>
            </a:extLst>
          </p:cNvPr>
          <p:cNvSpPr/>
          <p:nvPr/>
        </p:nvSpPr>
        <p:spPr>
          <a:xfrm>
            <a:off x="0" y="1391478"/>
            <a:ext cx="12192001" cy="4850296"/>
          </a:xfrm>
          <a:prstGeom prst="rect">
            <a:avLst/>
          </a:prstGeom>
          <a:solidFill>
            <a:srgbClr val="485C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0852" y="1600200"/>
            <a:ext cx="4641574" cy="4641574"/>
          </a:xfrm>
          <a:prstGeom prst="rect">
            <a:avLst/>
          </a:prstGeom>
        </p:spPr>
      </p:pic>
    </p:spTree>
    <p:extLst>
      <p:ext uri="{BB962C8B-B14F-4D97-AF65-F5344CB8AC3E}">
        <p14:creationId xmlns:p14="http://schemas.microsoft.com/office/powerpoint/2010/main" val="2749680155"/>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6851" y="340751"/>
            <a:ext cx="9001462" cy="592474"/>
          </a:xfrm>
          <a:prstGeom prst="rect">
            <a:avLst/>
          </a:prstGeom>
        </p:spPr>
        <p:txBody>
          <a:bodyPr>
            <a:noAutofit/>
          </a:bodyPr>
          <a:lstStyle/>
          <a:p>
            <a:pPr algn="l"/>
            <a:r>
              <a:rPr lang="en-US" dirty="0"/>
              <a:t>Those Dollars Have Been Invested…</a:t>
            </a:r>
          </a:p>
        </p:txBody>
      </p:sp>
      <p:sp>
        <p:nvSpPr>
          <p:cNvPr id="9" name="Slide Number Placeholder 2">
            <a:extLst>
              <a:ext uri="{FF2B5EF4-FFF2-40B4-BE49-F238E27FC236}">
                <a16:creationId xmlns:a16="http://schemas.microsoft.com/office/drawing/2014/main" id="{911B808A-3005-413B-A9E7-88975E0C2000}"/>
              </a:ext>
            </a:extLst>
          </p:cNvPr>
          <p:cNvSpPr>
            <a:spLocks noGrp="1"/>
          </p:cNvSpPr>
          <p:nvPr>
            <p:ph type="sldNum" sz="quarter" idx="7"/>
          </p:nvPr>
        </p:nvSpPr>
        <p:spPr>
          <a:xfrm>
            <a:off x="11507791" y="6463430"/>
            <a:ext cx="216571" cy="170561"/>
          </a:xfrm>
        </p:spPr>
        <p:txBody>
          <a:bodyPr/>
          <a:lstStyle/>
          <a:p>
            <a:pPr marL="25400">
              <a:lnSpc>
                <a:spcPts val="1210"/>
              </a:lnSpc>
            </a:pPr>
            <a:fld id="{81D60167-4931-47E6-BA6A-407CBD079E47}" type="slidenum">
              <a:rPr lang="en-US" smtClean="0"/>
              <a:t>3</a:t>
            </a:fld>
            <a:endParaRPr lang="en-US" dirty="0"/>
          </a:p>
        </p:txBody>
      </p:sp>
      <p:sp>
        <p:nvSpPr>
          <p:cNvPr id="10" name="Footer Placeholder 4">
            <a:extLst>
              <a:ext uri="{FF2B5EF4-FFF2-40B4-BE49-F238E27FC236}">
                <a16:creationId xmlns:a16="http://schemas.microsoft.com/office/drawing/2014/main" id="{6D6DF43A-79AF-41B2-9566-8C10BBC5667C}"/>
              </a:ext>
            </a:extLst>
          </p:cNvPr>
          <p:cNvSpPr>
            <a:spLocks noGrp="1"/>
          </p:cNvSpPr>
          <p:nvPr>
            <p:ph type="ftr" sz="quarter" idx="3"/>
          </p:nvPr>
        </p:nvSpPr>
        <p:spPr>
          <a:xfrm>
            <a:off x="8089727" y="6463430"/>
            <a:ext cx="3285490" cy="165100"/>
          </a:xfrm>
        </p:spPr>
        <p:txBody>
          <a:bodyPr/>
          <a:lstStyle/>
          <a:p>
            <a:pPr marL="12700" algn="r">
              <a:lnSpc>
                <a:spcPts val="1210"/>
              </a:lnSpc>
            </a:pPr>
            <a:r>
              <a:rPr lang="en-US" dirty="0">
                <a:solidFill>
                  <a:prstClr val="white"/>
                </a:solidFill>
              </a:rPr>
              <a:t>IAFF 2017 Planning Meeting</a:t>
            </a:r>
          </a:p>
        </p:txBody>
      </p:sp>
      <p:pic>
        <p:nvPicPr>
          <p:cNvPr id="4" name="Picture 3">
            <a:extLst>
              <a:ext uri="{FF2B5EF4-FFF2-40B4-BE49-F238E27FC236}">
                <a16:creationId xmlns:a16="http://schemas.microsoft.com/office/drawing/2014/main" id="{DA220B23-3372-4261-A5CD-32A9700FA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839" y="1437915"/>
            <a:ext cx="12029161" cy="4783835"/>
          </a:xfrm>
          <a:prstGeom prst="rect">
            <a:avLst/>
          </a:prstGeom>
        </p:spPr>
      </p:pic>
    </p:spTree>
    <p:extLst>
      <p:ext uri="{BB962C8B-B14F-4D97-AF65-F5344CB8AC3E}">
        <p14:creationId xmlns:p14="http://schemas.microsoft.com/office/powerpoint/2010/main" val="1332863960"/>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5C08F7-C1AF-432D-B662-646857F6962A}"/>
              </a:ext>
            </a:extLst>
          </p:cNvPr>
          <p:cNvSpPr/>
          <p:nvPr/>
        </p:nvSpPr>
        <p:spPr>
          <a:xfrm>
            <a:off x="-1" y="1353378"/>
            <a:ext cx="12192001" cy="4850296"/>
          </a:xfrm>
          <a:prstGeom prst="rect">
            <a:avLst/>
          </a:prstGeom>
          <a:solidFill>
            <a:srgbClr val="485C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1862" y="1581150"/>
            <a:ext cx="4908274" cy="4908274"/>
          </a:xfrm>
          <a:prstGeom prst="rect">
            <a:avLst/>
          </a:prstGeom>
        </p:spPr>
      </p:pic>
    </p:spTree>
    <p:extLst>
      <p:ext uri="{BB962C8B-B14F-4D97-AF65-F5344CB8AC3E}">
        <p14:creationId xmlns:p14="http://schemas.microsoft.com/office/powerpoint/2010/main" val="519838685"/>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5C08F7-C1AF-432D-B662-646857F6962A}"/>
              </a:ext>
            </a:extLst>
          </p:cNvPr>
          <p:cNvSpPr/>
          <p:nvPr/>
        </p:nvSpPr>
        <p:spPr>
          <a:xfrm>
            <a:off x="0" y="1391478"/>
            <a:ext cx="12192001" cy="4850296"/>
          </a:xfrm>
          <a:prstGeom prst="rect">
            <a:avLst/>
          </a:prstGeom>
          <a:solidFill>
            <a:srgbClr val="485C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756" y="1847850"/>
            <a:ext cx="4240487" cy="4240487"/>
          </a:xfrm>
          <a:prstGeom prst="rect">
            <a:avLst/>
          </a:prstGeom>
        </p:spPr>
      </p:pic>
    </p:spTree>
    <p:extLst>
      <p:ext uri="{BB962C8B-B14F-4D97-AF65-F5344CB8AC3E}">
        <p14:creationId xmlns:p14="http://schemas.microsoft.com/office/powerpoint/2010/main" val="267106461"/>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5C08F7-C1AF-432D-B662-646857F6962A}"/>
              </a:ext>
            </a:extLst>
          </p:cNvPr>
          <p:cNvSpPr/>
          <p:nvPr/>
        </p:nvSpPr>
        <p:spPr>
          <a:xfrm>
            <a:off x="0" y="1391478"/>
            <a:ext cx="12192001" cy="4850296"/>
          </a:xfrm>
          <a:prstGeom prst="rect">
            <a:avLst/>
          </a:prstGeom>
          <a:solidFill>
            <a:srgbClr val="485C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750" y="1667702"/>
            <a:ext cx="6540500" cy="4905375"/>
          </a:xfrm>
          <a:prstGeom prst="rect">
            <a:avLst/>
          </a:prstGeom>
        </p:spPr>
      </p:pic>
    </p:spTree>
    <p:extLst>
      <p:ext uri="{BB962C8B-B14F-4D97-AF65-F5344CB8AC3E}">
        <p14:creationId xmlns:p14="http://schemas.microsoft.com/office/powerpoint/2010/main" val="2771071644"/>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kydiving.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pic>
        <p:nvPicPr>
          <p:cNvPr id="7" name="Picture 6" descr="MDA_Logo_1c_ko_WHIT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53600" y="838200"/>
            <a:ext cx="1871956" cy="560328"/>
          </a:xfrm>
          <a:prstGeom prst="rect">
            <a:avLst/>
          </a:prstGeom>
        </p:spPr>
      </p:pic>
      <p:sp>
        <p:nvSpPr>
          <p:cNvPr id="5" name="Shape 651">
            <a:extLst>
              <a:ext uri="{FF2B5EF4-FFF2-40B4-BE49-F238E27FC236}">
                <a16:creationId xmlns:a16="http://schemas.microsoft.com/office/drawing/2014/main" id="{DC2F1523-8B26-4A7E-AC21-44D2B511827B}"/>
              </a:ext>
            </a:extLst>
          </p:cNvPr>
          <p:cNvSpPr/>
          <p:nvPr/>
        </p:nvSpPr>
        <p:spPr>
          <a:xfrm>
            <a:off x="496957" y="4369904"/>
            <a:ext cx="9686790" cy="2267287"/>
          </a:xfrm>
          <a:prstGeom prst="rect">
            <a:avLst/>
          </a:prstGeom>
          <a:ln w="12700">
            <a:miter lim="400000"/>
          </a:ln>
          <a:effectLst>
            <a:outerShdw blurRad="38100" dist="12700" dir="5400000" rotWithShape="0">
              <a:srgbClr val="000000">
                <a:alpha val="20000"/>
              </a:srgbClr>
            </a:outerShdw>
          </a:effectLst>
          <a:extLst>
            <a:ext uri="{C572A759-6A51-4108-AA02-DFA0A04FC94B}">
              <ma14:wrappingTextBoxFlag xmlns="" xmlns:ma14="http://schemas.microsoft.com/office/mac/drawingml/2011/main" val="1"/>
            </a:ext>
          </a:extLst>
        </p:spPr>
        <p:txBody>
          <a:bodyPr wrap="square" lIns="25400" tIns="25400" rIns="25400" bIns="25400">
            <a:spAutoFit/>
          </a:bodyPr>
          <a:lstStyle/>
          <a:p>
            <a:pPr>
              <a:defRPr sz="4400" b="0">
                <a:solidFill>
                  <a:srgbClr val="FFFFFF"/>
                </a:solidFill>
                <a:latin typeface="Arial Rounded MT Bold"/>
                <a:ea typeface="Arial Rounded MT Bold"/>
                <a:cs typeface="Arial Rounded MT Bold"/>
                <a:sym typeface="Arial Rounded MT Bold"/>
              </a:defRPr>
            </a:pPr>
            <a:endParaRPr lang="en-US" sz="2400" dirty="0"/>
          </a:p>
          <a:p>
            <a:pPr algn="ctr">
              <a:defRPr sz="4400" b="0">
                <a:solidFill>
                  <a:srgbClr val="FFFFFF"/>
                </a:solidFill>
                <a:latin typeface="Arial Rounded MT Bold"/>
                <a:ea typeface="Arial Rounded MT Bold"/>
                <a:cs typeface="Arial Rounded MT Bold"/>
                <a:sym typeface="Arial Rounded MT Bold"/>
              </a:defRPr>
            </a:pPr>
            <a:r>
              <a:rPr lang="en-US" sz="3000" dirty="0"/>
              <a:t>With your support, together we have brought these moments forward! </a:t>
            </a:r>
          </a:p>
          <a:p>
            <a:pPr>
              <a:defRPr sz="4400" b="0">
                <a:solidFill>
                  <a:srgbClr val="FFFFFF"/>
                </a:solidFill>
                <a:latin typeface="Arial Rounded MT Bold"/>
                <a:ea typeface="Arial Rounded MT Bold"/>
                <a:cs typeface="Arial Rounded MT Bold"/>
                <a:sym typeface="Arial Rounded MT Bold"/>
              </a:defRPr>
            </a:pPr>
            <a:endParaRPr lang="en-US" sz="3000" dirty="0">
              <a:solidFill>
                <a:srgbClr val="FF0000"/>
              </a:solidFill>
            </a:endParaRPr>
          </a:p>
          <a:p>
            <a:pPr algn="ctr">
              <a:defRPr sz="4400" b="0">
                <a:solidFill>
                  <a:srgbClr val="FFFFFF"/>
                </a:solidFill>
                <a:latin typeface="Arial Rounded MT Bold"/>
                <a:ea typeface="Arial Rounded MT Bold"/>
                <a:cs typeface="Arial Rounded MT Bold"/>
                <a:sym typeface="Arial Rounded MT Bold"/>
              </a:defRPr>
            </a:pPr>
            <a:r>
              <a:rPr lang="en-US" sz="3000" dirty="0">
                <a:solidFill>
                  <a:srgbClr val="FF0000"/>
                </a:solidFill>
              </a:rPr>
              <a:t>THANK YOU! </a:t>
            </a:r>
            <a:endParaRPr sz="3000" dirty="0">
              <a:solidFill>
                <a:srgbClr val="FF0000"/>
              </a:solidFill>
            </a:endParaRPr>
          </a:p>
        </p:txBody>
      </p:sp>
    </p:spTree>
    <p:extLst>
      <p:ext uri="{BB962C8B-B14F-4D97-AF65-F5344CB8AC3E}">
        <p14:creationId xmlns:p14="http://schemas.microsoft.com/office/powerpoint/2010/main" val="1188310726"/>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532813" cy="592474"/>
          </a:xfrm>
        </p:spPr>
        <p:txBody>
          <a:bodyPr/>
          <a:lstStyle/>
          <a:p>
            <a:r>
              <a:rPr lang="en-US" sz="3200" dirty="0"/>
              <a:t>And Look…</a:t>
            </a:r>
            <a:br>
              <a:rPr lang="en-US" sz="3200" dirty="0"/>
            </a:br>
            <a:r>
              <a:rPr lang="en-US" sz="3200" dirty="0"/>
              <a:t>Where We Are Now</a:t>
            </a:r>
          </a:p>
        </p:txBody>
      </p:sp>
      <p:graphicFrame>
        <p:nvGraphicFramePr>
          <p:cNvPr id="5" name="Diagram 4"/>
          <p:cNvGraphicFramePr/>
          <p:nvPr>
            <p:extLst>
              <p:ext uri="{D42A27DB-BD31-4B8C-83A1-F6EECF244321}">
                <p14:modId xmlns:p14="http://schemas.microsoft.com/office/powerpoint/2010/main" val="399586485"/>
              </p:ext>
            </p:extLst>
          </p:nvPr>
        </p:nvGraphicFramePr>
        <p:xfrm>
          <a:off x="838200" y="1371600"/>
          <a:ext cx="10321159" cy="4692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2">
            <a:extLst>
              <a:ext uri="{FF2B5EF4-FFF2-40B4-BE49-F238E27FC236}">
                <a16:creationId xmlns:a16="http://schemas.microsoft.com/office/drawing/2014/main" id="{02FAFC52-E367-4528-8200-AA814E075A8B}"/>
              </a:ext>
            </a:extLst>
          </p:cNvPr>
          <p:cNvSpPr>
            <a:spLocks noGrp="1"/>
          </p:cNvSpPr>
          <p:nvPr>
            <p:ph type="sldNum" sz="quarter" idx="7"/>
          </p:nvPr>
        </p:nvSpPr>
        <p:spPr>
          <a:xfrm>
            <a:off x="11507791" y="6468891"/>
            <a:ext cx="206375" cy="165100"/>
          </a:xfrm>
        </p:spPr>
        <p:txBody>
          <a:bodyPr/>
          <a:lstStyle/>
          <a:p>
            <a:pPr marL="25400">
              <a:lnSpc>
                <a:spcPts val="1210"/>
              </a:lnSpc>
            </a:pPr>
            <a:fld id="{81D60167-4931-47E6-BA6A-407CBD079E47}" type="slidenum">
              <a:rPr lang="en-US" smtClean="0"/>
              <a:t>4</a:t>
            </a:fld>
            <a:endParaRPr lang="en-US" dirty="0"/>
          </a:p>
        </p:txBody>
      </p:sp>
      <p:sp>
        <p:nvSpPr>
          <p:cNvPr id="6" name="Footer Placeholder 4">
            <a:extLst>
              <a:ext uri="{FF2B5EF4-FFF2-40B4-BE49-F238E27FC236}">
                <a16:creationId xmlns:a16="http://schemas.microsoft.com/office/drawing/2014/main" id="{F1D87C66-993F-46A4-A386-A2E28397BC08}"/>
              </a:ext>
            </a:extLst>
          </p:cNvPr>
          <p:cNvSpPr>
            <a:spLocks noGrp="1"/>
          </p:cNvSpPr>
          <p:nvPr>
            <p:ph type="ftr" sz="quarter" idx="3"/>
          </p:nvPr>
        </p:nvSpPr>
        <p:spPr>
          <a:xfrm>
            <a:off x="8127305" y="6456245"/>
            <a:ext cx="3285490" cy="165100"/>
          </a:xfrm>
        </p:spPr>
        <p:txBody>
          <a:bodyPr/>
          <a:lstStyle/>
          <a:p>
            <a:pPr marL="12700" algn="r">
              <a:lnSpc>
                <a:spcPts val="1210"/>
              </a:lnSpc>
            </a:pPr>
            <a:r>
              <a:rPr lang="en-US" dirty="0">
                <a:solidFill>
                  <a:prstClr val="white"/>
                </a:solidFill>
              </a:rPr>
              <a:t>IAFF 2017 Planning Meeting</a:t>
            </a:r>
          </a:p>
        </p:txBody>
      </p:sp>
    </p:spTree>
    <p:extLst>
      <p:ext uri="{BB962C8B-B14F-4D97-AF65-F5344CB8AC3E}">
        <p14:creationId xmlns:p14="http://schemas.microsoft.com/office/powerpoint/2010/main" val="1817502474"/>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532813" cy="592474"/>
          </a:xfrm>
        </p:spPr>
        <p:txBody>
          <a:bodyPr/>
          <a:lstStyle/>
          <a:p>
            <a:r>
              <a:rPr lang="en-US" sz="3200" dirty="0"/>
              <a:t>And Look…</a:t>
            </a:r>
            <a:br>
              <a:rPr lang="en-US" sz="3200" dirty="0"/>
            </a:br>
            <a:r>
              <a:rPr lang="en-US" sz="3200" dirty="0"/>
              <a:t>Where We Are Now</a:t>
            </a:r>
          </a:p>
        </p:txBody>
      </p:sp>
      <p:graphicFrame>
        <p:nvGraphicFramePr>
          <p:cNvPr id="5" name="Diagram 4"/>
          <p:cNvGraphicFramePr/>
          <p:nvPr>
            <p:extLst>
              <p:ext uri="{D42A27DB-BD31-4B8C-83A1-F6EECF244321}">
                <p14:modId xmlns:p14="http://schemas.microsoft.com/office/powerpoint/2010/main" val="3991025724"/>
              </p:ext>
            </p:extLst>
          </p:nvPr>
        </p:nvGraphicFramePr>
        <p:xfrm>
          <a:off x="838200" y="1371600"/>
          <a:ext cx="10321159" cy="4692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2">
            <a:extLst>
              <a:ext uri="{FF2B5EF4-FFF2-40B4-BE49-F238E27FC236}">
                <a16:creationId xmlns:a16="http://schemas.microsoft.com/office/drawing/2014/main" id="{02FAFC52-E367-4528-8200-AA814E075A8B}"/>
              </a:ext>
            </a:extLst>
          </p:cNvPr>
          <p:cNvSpPr>
            <a:spLocks noGrp="1"/>
          </p:cNvSpPr>
          <p:nvPr>
            <p:ph type="sldNum" sz="quarter" idx="7"/>
          </p:nvPr>
        </p:nvSpPr>
        <p:spPr>
          <a:xfrm>
            <a:off x="11507791" y="6468891"/>
            <a:ext cx="206375" cy="165100"/>
          </a:xfrm>
        </p:spPr>
        <p:txBody>
          <a:bodyPr/>
          <a:lstStyle/>
          <a:p>
            <a:pPr marL="25400">
              <a:lnSpc>
                <a:spcPts val="1210"/>
              </a:lnSpc>
            </a:pPr>
            <a:fld id="{81D60167-4931-47E6-BA6A-407CBD079E47}" type="slidenum">
              <a:rPr lang="en-US" smtClean="0"/>
              <a:t>5</a:t>
            </a:fld>
            <a:endParaRPr lang="en-US" dirty="0"/>
          </a:p>
        </p:txBody>
      </p:sp>
      <p:sp>
        <p:nvSpPr>
          <p:cNvPr id="6" name="Footer Placeholder 4">
            <a:extLst>
              <a:ext uri="{FF2B5EF4-FFF2-40B4-BE49-F238E27FC236}">
                <a16:creationId xmlns:a16="http://schemas.microsoft.com/office/drawing/2014/main" id="{F1D87C66-993F-46A4-A386-A2E28397BC08}"/>
              </a:ext>
            </a:extLst>
          </p:cNvPr>
          <p:cNvSpPr>
            <a:spLocks noGrp="1"/>
          </p:cNvSpPr>
          <p:nvPr>
            <p:ph type="ftr" sz="quarter" idx="3"/>
          </p:nvPr>
        </p:nvSpPr>
        <p:spPr>
          <a:xfrm>
            <a:off x="8127305" y="6456245"/>
            <a:ext cx="3285490" cy="165100"/>
          </a:xfrm>
        </p:spPr>
        <p:txBody>
          <a:bodyPr/>
          <a:lstStyle/>
          <a:p>
            <a:pPr marL="12700" algn="r">
              <a:lnSpc>
                <a:spcPts val="1210"/>
              </a:lnSpc>
            </a:pPr>
            <a:r>
              <a:rPr lang="en-US" dirty="0">
                <a:solidFill>
                  <a:prstClr val="white"/>
                </a:solidFill>
              </a:rPr>
              <a:t>IAFF 2017 Planning Meeting</a:t>
            </a:r>
          </a:p>
        </p:txBody>
      </p:sp>
    </p:spTree>
    <p:extLst>
      <p:ext uri="{BB962C8B-B14F-4D97-AF65-F5344CB8AC3E}">
        <p14:creationId xmlns:p14="http://schemas.microsoft.com/office/powerpoint/2010/main" val="144394755"/>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532813" cy="592474"/>
          </a:xfrm>
        </p:spPr>
        <p:txBody>
          <a:bodyPr/>
          <a:lstStyle/>
          <a:p>
            <a:r>
              <a:rPr lang="en-US" sz="3200" dirty="0"/>
              <a:t>And Look…</a:t>
            </a:r>
            <a:br>
              <a:rPr lang="en-US" sz="3200" dirty="0"/>
            </a:br>
            <a:r>
              <a:rPr lang="en-US" sz="3200" dirty="0"/>
              <a:t>Where We Are Now</a:t>
            </a:r>
          </a:p>
        </p:txBody>
      </p:sp>
      <p:graphicFrame>
        <p:nvGraphicFramePr>
          <p:cNvPr id="5" name="Diagram 4"/>
          <p:cNvGraphicFramePr/>
          <p:nvPr>
            <p:extLst>
              <p:ext uri="{D42A27DB-BD31-4B8C-83A1-F6EECF244321}">
                <p14:modId xmlns:p14="http://schemas.microsoft.com/office/powerpoint/2010/main" val="3059329845"/>
              </p:ext>
            </p:extLst>
          </p:nvPr>
        </p:nvGraphicFramePr>
        <p:xfrm>
          <a:off x="838200" y="1371600"/>
          <a:ext cx="10321159" cy="4692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2">
            <a:extLst>
              <a:ext uri="{FF2B5EF4-FFF2-40B4-BE49-F238E27FC236}">
                <a16:creationId xmlns:a16="http://schemas.microsoft.com/office/drawing/2014/main" id="{02FAFC52-E367-4528-8200-AA814E075A8B}"/>
              </a:ext>
            </a:extLst>
          </p:cNvPr>
          <p:cNvSpPr>
            <a:spLocks noGrp="1"/>
          </p:cNvSpPr>
          <p:nvPr>
            <p:ph type="sldNum" sz="quarter" idx="7"/>
          </p:nvPr>
        </p:nvSpPr>
        <p:spPr>
          <a:xfrm>
            <a:off x="11507791" y="6468891"/>
            <a:ext cx="206375" cy="165100"/>
          </a:xfrm>
        </p:spPr>
        <p:txBody>
          <a:bodyPr/>
          <a:lstStyle/>
          <a:p>
            <a:pPr marL="25400">
              <a:lnSpc>
                <a:spcPts val="1210"/>
              </a:lnSpc>
            </a:pPr>
            <a:fld id="{81D60167-4931-47E6-BA6A-407CBD079E47}" type="slidenum">
              <a:rPr lang="en-US" smtClean="0"/>
              <a:t>6</a:t>
            </a:fld>
            <a:endParaRPr lang="en-US" dirty="0"/>
          </a:p>
        </p:txBody>
      </p:sp>
      <p:sp>
        <p:nvSpPr>
          <p:cNvPr id="6" name="Footer Placeholder 4">
            <a:extLst>
              <a:ext uri="{FF2B5EF4-FFF2-40B4-BE49-F238E27FC236}">
                <a16:creationId xmlns:a16="http://schemas.microsoft.com/office/drawing/2014/main" id="{F1D87C66-993F-46A4-A386-A2E28397BC08}"/>
              </a:ext>
            </a:extLst>
          </p:cNvPr>
          <p:cNvSpPr>
            <a:spLocks noGrp="1"/>
          </p:cNvSpPr>
          <p:nvPr>
            <p:ph type="ftr" sz="quarter" idx="3"/>
          </p:nvPr>
        </p:nvSpPr>
        <p:spPr>
          <a:xfrm>
            <a:off x="8127305" y="6456245"/>
            <a:ext cx="3285490" cy="165100"/>
          </a:xfrm>
        </p:spPr>
        <p:txBody>
          <a:bodyPr/>
          <a:lstStyle/>
          <a:p>
            <a:pPr marL="12700" algn="r">
              <a:lnSpc>
                <a:spcPts val="1210"/>
              </a:lnSpc>
            </a:pPr>
            <a:r>
              <a:rPr lang="en-US" dirty="0">
                <a:solidFill>
                  <a:prstClr val="white"/>
                </a:solidFill>
              </a:rPr>
              <a:t>IAFF 2017 Planning Meeting</a:t>
            </a:r>
          </a:p>
        </p:txBody>
      </p:sp>
    </p:spTree>
    <p:extLst>
      <p:ext uri="{BB962C8B-B14F-4D97-AF65-F5344CB8AC3E}">
        <p14:creationId xmlns:p14="http://schemas.microsoft.com/office/powerpoint/2010/main" val="192865851"/>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761413" cy="592474"/>
          </a:xfrm>
        </p:spPr>
        <p:txBody>
          <a:bodyPr/>
          <a:lstStyle/>
          <a:p>
            <a:pPr>
              <a:lnSpc>
                <a:spcPct val="90000"/>
              </a:lnSpc>
            </a:pPr>
            <a:r>
              <a:rPr lang="en-US" altLang="en-US" sz="3000" dirty="0">
                <a:latin typeface="Arial Rounded MT Bold" charset="0"/>
                <a:ea typeface="Arial Rounded MT Bold" charset="0"/>
                <a:cs typeface="Arial Rounded MT Bold" charset="0"/>
              </a:rPr>
              <a:t>As Research Continues From Lab to Clinic</a:t>
            </a:r>
            <a:br>
              <a:rPr lang="en-US" altLang="en-US" sz="3000" dirty="0">
                <a:latin typeface="Arial Rounded MT Bold" charset="0"/>
                <a:ea typeface="Arial Rounded MT Bold" charset="0"/>
                <a:cs typeface="Arial Rounded MT Bold" charset="0"/>
              </a:rPr>
            </a:br>
            <a:r>
              <a:rPr lang="en-US" altLang="en-US" sz="3000" dirty="0">
                <a:latin typeface="Arial Rounded MT Bold" charset="0"/>
                <a:ea typeface="Arial Rounded MT Bold" charset="0"/>
                <a:cs typeface="Arial Rounded MT Bold" charset="0"/>
              </a:rPr>
              <a:t>We Will Be Ready…</a:t>
            </a:r>
            <a:endParaRPr lang="en-US" sz="3000" dirty="0"/>
          </a:p>
        </p:txBody>
      </p:sp>
      <p:sp>
        <p:nvSpPr>
          <p:cNvPr id="6" name="Content Placeholder 1"/>
          <p:cNvSpPr>
            <a:spLocks noGrp="1"/>
          </p:cNvSpPr>
          <p:nvPr>
            <p:ph type="body" idx="1"/>
          </p:nvPr>
        </p:nvSpPr>
        <p:spPr>
          <a:xfrm>
            <a:off x="5486400" y="1600200"/>
            <a:ext cx="6705600" cy="4924425"/>
          </a:xfrm>
        </p:spPr>
        <p:txBody>
          <a:bodyPr/>
          <a:lstStyle/>
          <a:p>
            <a:pPr marL="342900" indent="-342900" eaLnBrk="1" hangingPunct="1">
              <a:buFont typeface="Arial" panose="020B0604020202020204" pitchFamily="34" charset="0"/>
              <a:buChar char="•"/>
            </a:pPr>
            <a:r>
              <a:rPr lang="en-US" altLang="en-US" sz="2000" b="1" dirty="0">
                <a:solidFill>
                  <a:srgbClr val="485CC7"/>
                </a:solidFill>
                <a:latin typeface="Arial Rounded MT Bold" panose="020F0704030504030204" pitchFamily="34" charset="0"/>
                <a:ea typeface="Roboto Regular" charset="0"/>
                <a:cs typeface="Roboto Regular" charset="0"/>
              </a:rPr>
              <a:t>First	-ever comprehensive Data Hub - MOVR </a:t>
            </a:r>
          </a:p>
          <a:p>
            <a:pPr marL="800100" lvl="1" indent="-342900">
              <a:buFont typeface="Courier New" panose="02070309020205020404" pitchFamily="49" charset="0"/>
              <a:buChar char="o"/>
            </a:pPr>
            <a:r>
              <a:rPr lang="en-US" altLang="en-US" sz="2000" dirty="0">
                <a:solidFill>
                  <a:srgbClr val="485CC7"/>
                </a:solidFill>
                <a:latin typeface="Arial Rounded MT Bold" panose="020F0704030504030204" pitchFamily="34" charset="0"/>
                <a:ea typeface="Roboto Regular" charset="0"/>
                <a:cs typeface="Roboto Regular" charset="0"/>
              </a:rPr>
              <a:t>A information technology platform to track natural history data, longitudinal health care outcomes, and genetic sequencing information </a:t>
            </a:r>
          </a:p>
          <a:p>
            <a:pPr marL="800100" lvl="1" indent="-342900">
              <a:buFont typeface="Arial" panose="020B0604020202020204" pitchFamily="34" charset="0"/>
              <a:buChar char="•"/>
            </a:pPr>
            <a:endParaRPr lang="en-US" altLang="en-US" sz="2000" dirty="0">
              <a:solidFill>
                <a:srgbClr val="485CC7"/>
              </a:solidFill>
              <a:latin typeface="Arial Rounded MT Bold" panose="020F0704030504030204" pitchFamily="34" charset="0"/>
              <a:ea typeface="Roboto Regular" charset="0"/>
              <a:cs typeface="Roboto Regular" charset="0"/>
            </a:endParaRPr>
          </a:p>
          <a:p>
            <a:pPr marL="342900" indent="-342900">
              <a:buFont typeface="Arial" panose="020B0604020202020204" pitchFamily="34" charset="0"/>
              <a:buChar char="•"/>
            </a:pPr>
            <a:r>
              <a:rPr lang="en-US" altLang="en-US" sz="2000" b="1" dirty="0">
                <a:solidFill>
                  <a:srgbClr val="485CC7"/>
                </a:solidFill>
                <a:latin typeface="Arial Rounded MT Bold" panose="020F0704030504030204" pitchFamily="34" charset="0"/>
                <a:ea typeface="Roboto Regular" charset="0"/>
                <a:cs typeface="Roboto Regular" charset="0"/>
              </a:rPr>
              <a:t>Full suite of medical education and medical communication resources </a:t>
            </a:r>
          </a:p>
          <a:p>
            <a:pPr marL="800100" lvl="1" indent="-342900">
              <a:buFont typeface="Courier New" panose="02070309020205020404" pitchFamily="49" charset="0"/>
              <a:buChar char="o"/>
            </a:pPr>
            <a:r>
              <a:rPr lang="en-US" altLang="en-US" sz="2000" dirty="0">
                <a:solidFill>
                  <a:srgbClr val="485CC7"/>
                </a:solidFill>
                <a:latin typeface="Arial Rounded MT Bold" panose="020F0704030504030204" pitchFamily="34" charset="0"/>
                <a:ea typeface="Roboto Regular" charset="0"/>
                <a:cs typeface="Arial" panose="020B0604020202020204" pitchFamily="34" charset="0"/>
              </a:rPr>
              <a:t>	Up to date digital and collateral information for patients, physicians, care givers and families</a:t>
            </a:r>
          </a:p>
          <a:p>
            <a:pPr marL="800100" lvl="1" indent="-342900">
              <a:buFont typeface="Courier New" panose="02070309020205020404" pitchFamily="49" charset="0"/>
              <a:buChar char="o"/>
            </a:pPr>
            <a:endParaRPr lang="en-US" altLang="en-US" sz="2000" dirty="0">
              <a:solidFill>
                <a:srgbClr val="485CC7"/>
              </a:solidFill>
              <a:latin typeface="Arial Rounded MT Bold" panose="020F0704030504030204" pitchFamily="34" charset="0"/>
              <a:ea typeface="Roboto Regular" charset="0"/>
              <a:cs typeface="Arial" panose="020B0604020202020204" pitchFamily="34" charset="0"/>
            </a:endParaRPr>
          </a:p>
          <a:p>
            <a:pPr marL="342900" indent="-342900">
              <a:buFont typeface="Courier New" panose="02070309020205020404" pitchFamily="49" charset="0"/>
              <a:buChar char="o"/>
            </a:pPr>
            <a:r>
              <a:rPr lang="en-US" altLang="en-US" sz="2000" b="1" dirty="0">
                <a:solidFill>
                  <a:srgbClr val="485CC7"/>
                </a:solidFill>
                <a:latin typeface="Arial Rounded MT Bold" panose="020F0704030504030204" pitchFamily="34" charset="0"/>
                <a:ea typeface="Roboto Regular" charset="0"/>
                <a:cs typeface="Arial" panose="020B0604020202020204" pitchFamily="34" charset="0"/>
              </a:rPr>
              <a:t>Clinical Trial Ready Sites </a:t>
            </a:r>
          </a:p>
          <a:p>
            <a:pPr marL="800100" lvl="1" indent="-342900">
              <a:buFont typeface="Courier New" panose="02070309020205020404" pitchFamily="49" charset="0"/>
              <a:buChar char="o"/>
            </a:pPr>
            <a:r>
              <a:rPr lang="en-US" altLang="en-US" sz="2000" dirty="0">
                <a:solidFill>
                  <a:srgbClr val="485CC7"/>
                </a:solidFill>
                <a:latin typeface="Arial Rounded MT Bold" panose="020F0704030504030204" pitchFamily="34" charset="0"/>
                <a:ea typeface="Roboto Regular" charset="0"/>
                <a:cs typeface="Arial" panose="020B0604020202020204" pitchFamily="34" charset="0"/>
              </a:rPr>
              <a:t>To aid physicians and patients select and participate in important research as appropriate </a:t>
            </a:r>
          </a:p>
          <a:p>
            <a:pPr eaLnBrk="1" hangingPunct="1"/>
            <a:endParaRPr lang="en-US" altLang="en-US" sz="2000" dirty="0">
              <a:solidFill>
                <a:srgbClr val="485CC7"/>
              </a:solidFill>
              <a:latin typeface="Arial Rounded MT Bold" panose="020F0704030504030204" pitchFamily="34" charset="0"/>
              <a:ea typeface="Roboto Regular" charset="0"/>
              <a:cs typeface="Roboto Regular" charset="0"/>
            </a:endParaRPr>
          </a:p>
          <a:p>
            <a:pPr eaLnBrk="1" hangingPunct="1"/>
            <a:r>
              <a:rPr lang="en-US" altLang="en-US" sz="2000" dirty="0">
                <a:solidFill>
                  <a:srgbClr val="485CC7"/>
                </a:solidFill>
                <a:latin typeface="Arial Rounded MT Bold" panose="020F0704030504030204" pitchFamily="34" charset="0"/>
                <a:ea typeface="Roboto Regular" charset="0"/>
                <a:cs typeface="Roboto Regular" charset="0"/>
              </a:rPr>
              <a:t> </a:t>
            </a:r>
          </a:p>
        </p:txBody>
      </p:sp>
      <p:pic>
        <p:nvPicPr>
          <p:cNvPr id="5122" name="Picture 2" descr="mage result for from the lab to the clinic"/>
          <p:cNvPicPr>
            <a:picLocks noChangeAspect="1" noChangeArrowheads="1"/>
          </p:cNvPicPr>
          <p:nvPr/>
        </p:nvPicPr>
        <p:blipFill rotWithShape="1">
          <a:blip r:embed="rId3">
            <a:extLst>
              <a:ext uri="{28A0092B-C50C-407E-A947-70E740481C1C}">
                <a14:useLocalDpi xmlns:a14="http://schemas.microsoft.com/office/drawing/2010/main" val="0"/>
              </a:ext>
            </a:extLst>
          </a:blip>
          <a:srcRect l="2467" t="3144" r="4108" b="4233"/>
          <a:stretch/>
        </p:blipFill>
        <p:spPr bwMode="auto">
          <a:xfrm>
            <a:off x="609600" y="2209800"/>
            <a:ext cx="4498232" cy="22298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Slide Number Placeholder 2">
            <a:extLst>
              <a:ext uri="{FF2B5EF4-FFF2-40B4-BE49-F238E27FC236}">
                <a16:creationId xmlns:a16="http://schemas.microsoft.com/office/drawing/2014/main" id="{4B1B1714-EF2A-42CD-980D-4BE133ABD2DC}"/>
              </a:ext>
            </a:extLst>
          </p:cNvPr>
          <p:cNvSpPr>
            <a:spLocks noGrp="1"/>
          </p:cNvSpPr>
          <p:nvPr>
            <p:ph type="sldNum" sz="quarter" idx="7"/>
          </p:nvPr>
        </p:nvSpPr>
        <p:spPr>
          <a:xfrm>
            <a:off x="11507791" y="6468891"/>
            <a:ext cx="206375" cy="165100"/>
          </a:xfrm>
        </p:spPr>
        <p:txBody>
          <a:bodyPr/>
          <a:lstStyle/>
          <a:p>
            <a:pPr marL="25400">
              <a:lnSpc>
                <a:spcPts val="1210"/>
              </a:lnSpc>
            </a:pPr>
            <a:fld id="{81D60167-4931-47E6-BA6A-407CBD079E47}" type="slidenum">
              <a:rPr lang="en-US" smtClean="0"/>
              <a:t>7</a:t>
            </a:fld>
            <a:endParaRPr lang="en-US" dirty="0"/>
          </a:p>
        </p:txBody>
      </p:sp>
      <p:sp>
        <p:nvSpPr>
          <p:cNvPr id="7" name="Footer Placeholder 4">
            <a:extLst>
              <a:ext uri="{FF2B5EF4-FFF2-40B4-BE49-F238E27FC236}">
                <a16:creationId xmlns:a16="http://schemas.microsoft.com/office/drawing/2014/main" id="{FDFDF99A-26E4-4069-A329-E9DB3A1F67DF}"/>
              </a:ext>
            </a:extLst>
          </p:cNvPr>
          <p:cNvSpPr>
            <a:spLocks noGrp="1"/>
          </p:cNvSpPr>
          <p:nvPr>
            <p:ph type="ftr" sz="quarter" idx="3"/>
          </p:nvPr>
        </p:nvSpPr>
        <p:spPr>
          <a:xfrm>
            <a:off x="8077201" y="6468891"/>
            <a:ext cx="3285490" cy="165100"/>
          </a:xfrm>
        </p:spPr>
        <p:txBody>
          <a:bodyPr/>
          <a:lstStyle/>
          <a:p>
            <a:pPr marL="12700" algn="r">
              <a:lnSpc>
                <a:spcPts val="1210"/>
              </a:lnSpc>
            </a:pPr>
            <a:r>
              <a:rPr lang="en-US" dirty="0">
                <a:solidFill>
                  <a:prstClr val="white"/>
                </a:solidFill>
              </a:rPr>
              <a:t>IAFF 2017 Planning Meeting</a:t>
            </a:r>
          </a:p>
        </p:txBody>
      </p:sp>
    </p:spTree>
    <p:extLst>
      <p:ext uri="{BB962C8B-B14F-4D97-AF65-F5344CB8AC3E}">
        <p14:creationId xmlns:p14="http://schemas.microsoft.com/office/powerpoint/2010/main" val="1082745271"/>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NEW Treatments</a:t>
            </a:r>
          </a:p>
        </p:txBody>
      </p:sp>
      <p:sp>
        <p:nvSpPr>
          <p:cNvPr id="4" name="Slide Number Placeholder 3"/>
          <p:cNvSpPr>
            <a:spLocks noGrp="1"/>
          </p:cNvSpPr>
          <p:nvPr>
            <p:ph type="sldNum" sz="quarter" idx="7"/>
          </p:nvPr>
        </p:nvSpPr>
        <p:spPr/>
        <p:txBody>
          <a:bodyPr/>
          <a:lstStyle/>
          <a:p>
            <a:pPr marL="25400">
              <a:lnSpc>
                <a:spcPts val="1210"/>
              </a:lnSpc>
            </a:pPr>
            <a:fld id="{81D60167-4931-47E6-BA6A-407CBD079E47}" type="slidenum">
              <a:rPr lang="en-US" smtClean="0"/>
              <a:t>8</a:t>
            </a:fld>
            <a:endParaRPr lang="en-US"/>
          </a:p>
        </p:txBody>
      </p:sp>
      <p:sp>
        <p:nvSpPr>
          <p:cNvPr id="5" name="Footer Placeholder 4"/>
          <p:cNvSpPr>
            <a:spLocks noGrp="1"/>
          </p:cNvSpPr>
          <p:nvPr>
            <p:ph type="ftr" sz="quarter" idx="3"/>
          </p:nvPr>
        </p:nvSpPr>
        <p:spPr/>
        <p:txBody>
          <a:bodyPr/>
          <a:lstStyle/>
          <a:p>
            <a:pPr marL="12700" algn="r">
              <a:lnSpc>
                <a:spcPts val="1210"/>
              </a:lnSpc>
            </a:pPr>
            <a:r>
              <a:rPr lang="en-US">
                <a:solidFill>
                  <a:prstClr val="white"/>
                </a:solidFill>
              </a:rPr>
              <a:t>IAFF 2017 Planning Meeting</a:t>
            </a:r>
          </a:p>
        </p:txBody>
      </p:sp>
      <p:pic>
        <p:nvPicPr>
          <p:cNvPr id="6" name="Picture 6" descr="A close up of a logo&#10;&#10;Description generated with high confidence">
            <a:extLst>
              <a:ext uri="{FF2B5EF4-FFF2-40B4-BE49-F238E27FC236}">
                <a16:creationId xmlns:a16="http://schemas.microsoft.com/office/drawing/2014/main" id="{8A529A56-1069-4B0E-99F2-D1DC58336DF1}"/>
              </a:ext>
            </a:extLst>
          </p:cNvPr>
          <p:cNvPicPr>
            <a:picLocks noChangeAspect="1"/>
          </p:cNvPicPr>
          <p:nvPr/>
        </p:nvPicPr>
        <p:blipFill rotWithShape="1">
          <a:blip r:embed="rId3"/>
          <a:srcRect l="5203" t="4523" r="4065" b="51507"/>
          <a:stretch/>
        </p:blipFill>
        <p:spPr>
          <a:xfrm>
            <a:off x="3792628" y="1381125"/>
            <a:ext cx="7630251" cy="4775377"/>
          </a:xfrm>
          <a:prstGeom prst="rect">
            <a:avLst/>
          </a:prstGeom>
        </p:spPr>
      </p:pic>
      <p:pic>
        <p:nvPicPr>
          <p:cNvPr id="8" name="Picture 8" descr="A close up of a logo&#10;&#10;Description generated with very high confidence">
            <a:extLst>
              <a:ext uri="{FF2B5EF4-FFF2-40B4-BE49-F238E27FC236}">
                <a16:creationId xmlns:a16="http://schemas.microsoft.com/office/drawing/2014/main" id="{8C6F5C8E-3D26-4858-A3C0-01ADDF201D68}"/>
              </a:ext>
            </a:extLst>
          </p:cNvPr>
          <p:cNvPicPr>
            <a:picLocks noChangeAspect="1"/>
          </p:cNvPicPr>
          <p:nvPr/>
        </p:nvPicPr>
        <p:blipFill rotWithShape="1">
          <a:blip r:embed="rId4"/>
          <a:srcRect l="792" r="-848" b="49630"/>
          <a:stretch/>
        </p:blipFill>
        <p:spPr>
          <a:xfrm>
            <a:off x="350681" y="1609725"/>
            <a:ext cx="1955196" cy="824291"/>
          </a:xfrm>
          <a:prstGeom prst="rect">
            <a:avLst/>
          </a:prstGeom>
        </p:spPr>
      </p:pic>
      <p:pic>
        <p:nvPicPr>
          <p:cNvPr id="10" name="Picture 10" descr="A close up of a sign&#10;&#10;Description generated with very high confidence">
            <a:extLst>
              <a:ext uri="{FF2B5EF4-FFF2-40B4-BE49-F238E27FC236}">
                <a16:creationId xmlns:a16="http://schemas.microsoft.com/office/drawing/2014/main" id="{11F70448-1FE5-475E-BE1C-59073632F310}"/>
              </a:ext>
            </a:extLst>
          </p:cNvPr>
          <p:cNvPicPr>
            <a:picLocks noChangeAspect="1"/>
          </p:cNvPicPr>
          <p:nvPr/>
        </p:nvPicPr>
        <p:blipFill>
          <a:blip r:embed="rId5"/>
          <a:stretch>
            <a:fillRect/>
          </a:stretch>
        </p:blipFill>
        <p:spPr>
          <a:xfrm>
            <a:off x="1316510" y="2695575"/>
            <a:ext cx="1946860" cy="617242"/>
          </a:xfrm>
          <a:prstGeom prst="rect">
            <a:avLst/>
          </a:prstGeom>
        </p:spPr>
      </p:pic>
      <p:pic>
        <p:nvPicPr>
          <p:cNvPr id="14" name="Picture 14" descr="A close up of a logo&#10;&#10;Description generated with very high confidence">
            <a:extLst>
              <a:ext uri="{FF2B5EF4-FFF2-40B4-BE49-F238E27FC236}">
                <a16:creationId xmlns:a16="http://schemas.microsoft.com/office/drawing/2014/main" id="{AB23F2A5-FEB1-49E1-8C4F-CC328DF66484}"/>
              </a:ext>
            </a:extLst>
          </p:cNvPr>
          <p:cNvPicPr>
            <a:picLocks noChangeAspect="1"/>
          </p:cNvPicPr>
          <p:nvPr/>
        </p:nvPicPr>
        <p:blipFill>
          <a:blip r:embed="rId6"/>
          <a:stretch>
            <a:fillRect/>
          </a:stretch>
        </p:blipFill>
        <p:spPr>
          <a:xfrm>
            <a:off x="350681" y="3562350"/>
            <a:ext cx="1979752" cy="618283"/>
          </a:xfrm>
          <a:prstGeom prst="rect">
            <a:avLst/>
          </a:prstGeom>
        </p:spPr>
      </p:pic>
      <p:pic>
        <p:nvPicPr>
          <p:cNvPr id="16" name="Picture 16" descr="A close up of a logo&#10;&#10;Description generated with very high confidence">
            <a:extLst>
              <a:ext uri="{FF2B5EF4-FFF2-40B4-BE49-F238E27FC236}">
                <a16:creationId xmlns:a16="http://schemas.microsoft.com/office/drawing/2014/main" id="{9DF976A3-7A32-4501-8564-1CCE17FE9393}"/>
              </a:ext>
            </a:extLst>
          </p:cNvPr>
          <p:cNvPicPr>
            <a:picLocks noChangeAspect="1"/>
          </p:cNvPicPr>
          <p:nvPr/>
        </p:nvPicPr>
        <p:blipFill>
          <a:blip r:embed="rId7"/>
          <a:stretch>
            <a:fillRect/>
          </a:stretch>
        </p:blipFill>
        <p:spPr>
          <a:xfrm>
            <a:off x="1280064" y="4438650"/>
            <a:ext cx="1969912" cy="1581235"/>
          </a:xfrm>
          <a:prstGeom prst="rect">
            <a:avLst/>
          </a:prstGeom>
        </p:spPr>
      </p:pic>
    </p:spTree>
    <p:extLst>
      <p:ext uri="{BB962C8B-B14F-4D97-AF65-F5344CB8AC3E}">
        <p14:creationId xmlns:p14="http://schemas.microsoft.com/office/powerpoint/2010/main" val="239884026"/>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0AA52-6E8A-4126-A1D1-E482408967F6}"/>
              </a:ext>
            </a:extLst>
          </p:cNvPr>
          <p:cNvSpPr>
            <a:spLocks noGrp="1"/>
          </p:cNvSpPr>
          <p:nvPr>
            <p:ph type="title"/>
          </p:nvPr>
        </p:nvSpPr>
        <p:spPr>
          <a:xfrm>
            <a:off x="687387" y="546180"/>
            <a:ext cx="8532813" cy="592474"/>
          </a:xfrm>
        </p:spPr>
        <p:txBody>
          <a:bodyPr lIns="0" tIns="0" rIns="0" bIns="0" anchor="t"/>
          <a:lstStyle/>
          <a:p>
            <a:r>
              <a:rPr lang="en-US"/>
              <a:t>Other Recent FDA Approvals</a:t>
            </a:r>
          </a:p>
        </p:txBody>
      </p:sp>
      <p:sp>
        <p:nvSpPr>
          <p:cNvPr id="4" name="Slide Number Placeholder 3">
            <a:extLst>
              <a:ext uri="{FF2B5EF4-FFF2-40B4-BE49-F238E27FC236}">
                <a16:creationId xmlns:a16="http://schemas.microsoft.com/office/drawing/2014/main" id="{84ADA34A-79C7-4C24-AAFF-09A9B088BBA3}"/>
              </a:ext>
            </a:extLst>
          </p:cNvPr>
          <p:cNvSpPr>
            <a:spLocks noGrp="1"/>
          </p:cNvSpPr>
          <p:nvPr>
            <p:ph type="sldNum" sz="quarter" idx="7"/>
          </p:nvPr>
        </p:nvSpPr>
        <p:spPr>
          <a:xfrm>
            <a:off x="11507791" y="6468891"/>
            <a:ext cx="206375" cy="165100"/>
          </a:xfrm>
        </p:spPr>
        <p:txBody>
          <a:bodyPr/>
          <a:lstStyle/>
          <a:p>
            <a:pPr marL="25400">
              <a:lnSpc>
                <a:spcPts val="1210"/>
              </a:lnSpc>
            </a:pPr>
            <a:fld id="{81D60167-4931-47E6-BA6A-407CBD079E47}" type="slidenum">
              <a:rPr lang="en-US" dirty="0"/>
              <a:t>9</a:t>
            </a:fld>
            <a:endParaRPr lang="en-US"/>
          </a:p>
        </p:txBody>
      </p:sp>
      <p:sp>
        <p:nvSpPr>
          <p:cNvPr id="5" name="Footer Placeholder 4">
            <a:extLst>
              <a:ext uri="{FF2B5EF4-FFF2-40B4-BE49-F238E27FC236}">
                <a16:creationId xmlns:a16="http://schemas.microsoft.com/office/drawing/2014/main" id="{FF5214C4-243E-46B3-BA71-24DF2CA57726}"/>
              </a:ext>
            </a:extLst>
          </p:cNvPr>
          <p:cNvSpPr>
            <a:spLocks noGrp="1"/>
          </p:cNvSpPr>
          <p:nvPr>
            <p:ph type="ftr" sz="quarter" idx="3"/>
          </p:nvPr>
        </p:nvSpPr>
        <p:spPr>
          <a:xfrm>
            <a:off x="8077201" y="6468891"/>
            <a:ext cx="3285490" cy="165100"/>
          </a:xfrm>
        </p:spPr>
        <p:txBody>
          <a:bodyPr/>
          <a:lstStyle/>
          <a:p>
            <a:pPr marL="12700" algn="r">
              <a:lnSpc>
                <a:spcPts val="1210"/>
              </a:lnSpc>
            </a:pPr>
            <a:r>
              <a:rPr lang="en-US">
                <a:solidFill>
                  <a:prstClr val="white"/>
                </a:solidFill>
              </a:rPr>
              <a:t>IAFF 2017 Planning Meeting</a:t>
            </a:r>
          </a:p>
        </p:txBody>
      </p:sp>
      <p:pic>
        <p:nvPicPr>
          <p:cNvPr id="6" name="Picture 6">
            <a:extLst>
              <a:ext uri="{FF2B5EF4-FFF2-40B4-BE49-F238E27FC236}">
                <a16:creationId xmlns:a16="http://schemas.microsoft.com/office/drawing/2014/main" id="{0B2F6694-AEA7-4902-A88A-72A63E7BAED0}"/>
              </a:ext>
            </a:extLst>
          </p:cNvPr>
          <p:cNvPicPr>
            <a:picLocks noChangeAspect="1"/>
          </p:cNvPicPr>
          <p:nvPr/>
        </p:nvPicPr>
        <p:blipFill>
          <a:blip r:embed="rId3"/>
          <a:stretch>
            <a:fillRect/>
          </a:stretch>
        </p:blipFill>
        <p:spPr>
          <a:xfrm>
            <a:off x="1686671" y="2457450"/>
            <a:ext cx="3669185" cy="1298625"/>
          </a:xfrm>
          <a:prstGeom prst="rect">
            <a:avLst/>
          </a:prstGeom>
        </p:spPr>
      </p:pic>
      <p:pic>
        <p:nvPicPr>
          <p:cNvPr id="10" name="Picture 10">
            <a:extLst>
              <a:ext uri="{FF2B5EF4-FFF2-40B4-BE49-F238E27FC236}">
                <a16:creationId xmlns:a16="http://schemas.microsoft.com/office/drawing/2014/main" id="{2CA0FA98-42B2-47CD-8798-A542C1FEF04A}"/>
              </a:ext>
            </a:extLst>
          </p:cNvPr>
          <p:cNvPicPr>
            <a:picLocks noChangeAspect="1"/>
          </p:cNvPicPr>
          <p:nvPr/>
        </p:nvPicPr>
        <p:blipFill>
          <a:blip r:embed="rId4"/>
          <a:stretch>
            <a:fillRect/>
          </a:stretch>
        </p:blipFill>
        <p:spPr>
          <a:xfrm>
            <a:off x="7032562" y="2336016"/>
            <a:ext cx="3556780" cy="1542571"/>
          </a:xfrm>
          <a:prstGeom prst="rect">
            <a:avLst/>
          </a:prstGeom>
        </p:spPr>
      </p:pic>
      <p:sp>
        <p:nvSpPr>
          <p:cNvPr id="12" name="TextBox 11">
            <a:extLst>
              <a:ext uri="{FF2B5EF4-FFF2-40B4-BE49-F238E27FC236}">
                <a16:creationId xmlns:a16="http://schemas.microsoft.com/office/drawing/2014/main" id="{75229071-C32E-43C9-B8AC-9EF280476172}"/>
              </a:ext>
            </a:extLst>
          </p:cNvPr>
          <p:cNvSpPr txBox="1"/>
          <p:nvPr/>
        </p:nvSpPr>
        <p:spPr>
          <a:xfrm>
            <a:off x="6892851" y="3878231"/>
            <a:ext cx="3846745" cy="135421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rgbClr val="002060"/>
                </a:solidFill>
                <a:latin typeface="Arial rounded mt"/>
              </a:rPr>
              <a:t>Approved:</a:t>
            </a:r>
            <a:br>
              <a:rPr lang="en-US">
                <a:latin typeface="+mn-ea"/>
                <a:cs typeface="+mn-ea"/>
              </a:rPr>
            </a:br>
            <a:r>
              <a:rPr lang="en-US" sz="1600">
                <a:solidFill>
                  <a:srgbClr val="002060"/>
                </a:solidFill>
                <a:latin typeface="Arial rounded mt"/>
              </a:rPr>
              <a:t>October 23, 2017</a:t>
            </a:r>
            <a:br>
              <a:rPr lang="en-US">
                <a:latin typeface="+mn-ea"/>
                <a:cs typeface="+mn-ea"/>
              </a:rPr>
            </a:br>
            <a:br>
              <a:rPr lang="en-US">
                <a:latin typeface="+mn-ea"/>
                <a:cs typeface="+mn-ea"/>
              </a:rPr>
            </a:br>
            <a:r>
              <a:rPr lang="en-US" sz="1600">
                <a:solidFill>
                  <a:srgbClr val="002060"/>
                </a:solidFill>
                <a:latin typeface="Arial rounded mt"/>
              </a:rPr>
              <a:t>Treats:</a:t>
            </a:r>
            <a:br>
              <a:rPr lang="en-US">
                <a:latin typeface="+mn-ea"/>
                <a:cs typeface="+mn-ea"/>
              </a:rPr>
            </a:br>
            <a:r>
              <a:rPr lang="en-US" sz="1600">
                <a:solidFill>
                  <a:srgbClr val="002060"/>
                </a:solidFill>
                <a:latin typeface="Arial rounded mt"/>
              </a:rPr>
              <a:t>Generalized Myasthenia Gravis (</a:t>
            </a:r>
            <a:r>
              <a:rPr lang="en-US" sz="1600" err="1">
                <a:solidFill>
                  <a:srgbClr val="002060"/>
                </a:solidFill>
                <a:latin typeface="Arial rounded mt"/>
              </a:rPr>
              <a:t>gMG</a:t>
            </a:r>
            <a:r>
              <a:rPr lang="en-US" sz="1600">
                <a:solidFill>
                  <a:srgbClr val="002060"/>
                </a:solidFill>
                <a:latin typeface="Arial rounded mt"/>
              </a:rPr>
              <a:t>)</a:t>
            </a:r>
          </a:p>
        </p:txBody>
      </p:sp>
      <p:sp>
        <p:nvSpPr>
          <p:cNvPr id="16" name="TextBox 15">
            <a:extLst>
              <a:ext uri="{FF2B5EF4-FFF2-40B4-BE49-F238E27FC236}">
                <a16:creationId xmlns:a16="http://schemas.microsoft.com/office/drawing/2014/main" id="{C613B452-537E-426D-9389-FBB89870F8AF}"/>
              </a:ext>
            </a:extLst>
          </p:cNvPr>
          <p:cNvSpPr txBox="1"/>
          <p:nvPr/>
        </p:nvSpPr>
        <p:spPr>
          <a:xfrm>
            <a:off x="1650458" y="3878263"/>
            <a:ext cx="3748630" cy="135413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rgbClr val="002060"/>
                </a:solidFill>
                <a:latin typeface="Arial rounded mt"/>
              </a:rPr>
              <a:t>Approved:</a:t>
            </a:r>
            <a:br>
              <a:rPr lang="en-US">
                <a:latin typeface="+mn-ea"/>
                <a:cs typeface="+mn-ea"/>
              </a:rPr>
            </a:br>
            <a:r>
              <a:rPr lang="en-US" sz="1600">
                <a:solidFill>
                  <a:srgbClr val="002060"/>
                </a:solidFill>
                <a:latin typeface="Arial rounded mt"/>
              </a:rPr>
              <a:t>May 5, 2017</a:t>
            </a:r>
            <a:br>
              <a:rPr lang="en-US">
                <a:latin typeface="+mn-ea"/>
                <a:cs typeface="+mn-ea"/>
              </a:rPr>
            </a:br>
            <a:br>
              <a:rPr lang="en-US">
                <a:latin typeface="+mn-ea"/>
                <a:cs typeface="+mn-ea"/>
              </a:rPr>
            </a:br>
            <a:r>
              <a:rPr lang="en-US" sz="1600">
                <a:solidFill>
                  <a:srgbClr val="002060"/>
                </a:solidFill>
                <a:latin typeface="Arial rounded mt"/>
              </a:rPr>
              <a:t>Treats:</a:t>
            </a:r>
            <a:br>
              <a:rPr lang="en-US">
                <a:latin typeface="+mn-ea"/>
                <a:cs typeface="+mn-ea"/>
              </a:rPr>
            </a:br>
            <a:r>
              <a:rPr lang="en-US" sz="1600">
                <a:solidFill>
                  <a:srgbClr val="002060"/>
                </a:solidFill>
                <a:latin typeface="Arial rounded mt"/>
              </a:rPr>
              <a:t>Amyotrophic Lateral Sclerosis (ALS)</a:t>
            </a:r>
          </a:p>
        </p:txBody>
      </p:sp>
    </p:spTree>
    <p:extLst>
      <p:ext uri="{BB962C8B-B14F-4D97-AF65-F5344CB8AC3E}">
        <p14:creationId xmlns:p14="http://schemas.microsoft.com/office/powerpoint/2010/main" val="3860272104"/>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3728</TotalTime>
  <Words>4605</Words>
  <Application>Microsoft Macintosh PowerPoint</Application>
  <PresentationFormat>Widescreen</PresentationFormat>
  <Paragraphs>481</Paragraphs>
  <Slides>33</Slides>
  <Notes>33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Arial Black</vt:lpstr>
      <vt:lpstr>Arial rounded mt</vt:lpstr>
      <vt:lpstr>Arial Rounded MT Bold</vt:lpstr>
      <vt:lpstr>Calibri</vt:lpstr>
      <vt:lpstr>Courier New</vt:lpstr>
      <vt:lpstr>Helvetica Neue Medium</vt:lpstr>
      <vt:lpstr>Roboto Regular</vt:lpstr>
      <vt:lpstr>Office Theme</vt:lpstr>
      <vt:lpstr>PowerPoint Presentation</vt:lpstr>
      <vt:lpstr>PowerPoint Presentation</vt:lpstr>
      <vt:lpstr>Those Dollars Have Been Invested…</vt:lpstr>
      <vt:lpstr>And Look… Where We Are Now</vt:lpstr>
      <vt:lpstr>And Look… Where We Are Now</vt:lpstr>
      <vt:lpstr>And Look… Where We Are Now</vt:lpstr>
      <vt:lpstr>As Research Continues From Lab to Clinic We Will Be Ready…</vt:lpstr>
      <vt:lpstr>NEW Treatments</vt:lpstr>
      <vt:lpstr>Other Recent FDA Approvals</vt:lpstr>
      <vt:lpstr>The Promise of the Pipeline Transforming and Saving Lives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Terri Diskin</dc:creator>
  <cp:lastModifiedBy>Microsoft Office User</cp:lastModifiedBy>
  <cp:revision>93</cp:revision>
  <dcterms:modified xsi:type="dcterms:W3CDTF">2018-09-26T17:03:09Z</dcterms:modified>
</cp:coreProperties>
</file>